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45"/>
  </p:notesMasterIdLst>
  <p:handoutMasterIdLst>
    <p:handoutMasterId r:id="rId46"/>
  </p:handoutMasterIdLst>
  <p:sldIdLst>
    <p:sldId id="286" r:id="rId3"/>
    <p:sldId id="646" r:id="rId4"/>
    <p:sldId id="663" r:id="rId5"/>
    <p:sldId id="613" r:id="rId6"/>
    <p:sldId id="662" r:id="rId7"/>
    <p:sldId id="611" r:id="rId8"/>
    <p:sldId id="624" r:id="rId9"/>
    <p:sldId id="639" r:id="rId10"/>
    <p:sldId id="626" r:id="rId11"/>
    <p:sldId id="621" r:id="rId12"/>
    <p:sldId id="638" r:id="rId13"/>
    <p:sldId id="643" r:id="rId14"/>
    <p:sldId id="656" r:id="rId15"/>
    <p:sldId id="657" r:id="rId16"/>
    <p:sldId id="658" r:id="rId17"/>
    <p:sldId id="654" r:id="rId18"/>
    <p:sldId id="660" r:id="rId19"/>
    <p:sldId id="641" r:id="rId20"/>
    <p:sldId id="615" r:id="rId21"/>
    <p:sldId id="614" r:id="rId22"/>
    <p:sldId id="647" r:id="rId23"/>
    <p:sldId id="616" r:id="rId24"/>
    <p:sldId id="664" r:id="rId25"/>
    <p:sldId id="617" r:id="rId26"/>
    <p:sldId id="618" r:id="rId27"/>
    <p:sldId id="619" r:id="rId28"/>
    <p:sldId id="623" r:id="rId29"/>
    <p:sldId id="648" r:id="rId30"/>
    <p:sldId id="628" r:id="rId31"/>
    <p:sldId id="631" r:id="rId32"/>
    <p:sldId id="635" r:id="rId33"/>
    <p:sldId id="629" r:id="rId34"/>
    <p:sldId id="622" r:id="rId35"/>
    <p:sldId id="661" r:id="rId36"/>
    <p:sldId id="640" r:id="rId37"/>
    <p:sldId id="637" r:id="rId38"/>
    <p:sldId id="636" r:id="rId39"/>
    <p:sldId id="645" r:id="rId40"/>
    <p:sldId id="630" r:id="rId41"/>
    <p:sldId id="278" r:id="rId42"/>
    <p:sldId id="600" r:id="rId43"/>
    <p:sldId id="655" r:id="rId44"/>
  </p:sldIdLst>
  <p:sldSz cx="9144000" cy="6858000" type="screen4x3"/>
  <p:notesSz cx="6797675" cy="9926638"/>
  <p:defaultTextStyle>
    <a:defPPr>
      <a:defRPr lang="fr-B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éphane COOLS" initials="St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D9E1F2"/>
    <a:srgbClr val="0000FF"/>
    <a:srgbClr val="0033CC"/>
    <a:srgbClr val="F49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yle à thème 2 - Accentuation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71911" autoAdjust="0"/>
  </p:normalViewPr>
  <p:slideViewPr>
    <p:cSldViewPr>
      <p:cViewPr varScale="1">
        <p:scale>
          <a:sx n="59" d="100"/>
          <a:sy n="59" d="100"/>
        </p:scale>
        <p:origin x="1930" y="3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866"/>
    </p:cViewPr>
  </p:sorterViewPr>
  <p:notesViewPr>
    <p:cSldViewPr>
      <p:cViewPr varScale="1">
        <p:scale>
          <a:sx n="51" d="100"/>
          <a:sy n="51" d="100"/>
        </p:scale>
        <p:origin x="2976" y="8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775235A-3782-41E7-AE2E-7B202DC08101}" type="datetimeFigureOut">
              <a:rPr lang="fr-BE" smtClean="0"/>
              <a:pPr/>
              <a:t>07-09-23</a:t>
            </a:fld>
            <a:endParaRPr lang="fr-BE" dirty="0"/>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CED5F1A-2BBB-4B72-9582-8EEF7A774CC0}" type="slidenum">
              <a:rPr lang="fr-BE" smtClean="0"/>
              <a:pPr/>
              <a:t>‹N°›</a:t>
            </a:fld>
            <a:endParaRPr lang="fr-BE"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fr-BE" dirty="0"/>
          </a:p>
        </p:txBody>
      </p:sp>
      <p:sp>
        <p:nvSpPr>
          <p:cNvPr id="614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fr-BE" dirty="0"/>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noProof="0"/>
              <a:t>Cliquez pour modifier les styles du texte du masque</a:t>
            </a:r>
          </a:p>
          <a:p>
            <a:pPr lvl="1"/>
            <a:r>
              <a:rPr lang="fr-BE" noProof="0"/>
              <a:t>Deuxième niveau</a:t>
            </a:r>
          </a:p>
          <a:p>
            <a:pPr lvl="2"/>
            <a:r>
              <a:rPr lang="fr-BE" noProof="0"/>
              <a:t>Troisième niveau</a:t>
            </a:r>
          </a:p>
          <a:p>
            <a:pPr lvl="3"/>
            <a:r>
              <a:rPr lang="fr-BE" noProof="0"/>
              <a:t>Quatrième niveau</a:t>
            </a:r>
          </a:p>
          <a:p>
            <a:pPr lvl="4"/>
            <a:r>
              <a:rPr lang="fr-BE" noProof="0"/>
              <a:t>Cinquième niveau</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fr-BE" dirty="0"/>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A29F1C4A-BC93-44B9-9DFB-1CFD1F7C4421}" type="slidenum">
              <a:rPr lang="fr-BE"/>
              <a:pPr>
                <a:defRPr/>
              </a:pPr>
              <a:t>‹N°›</a:t>
            </a:fld>
            <a:endParaRPr lang="fr-B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A29F1C4A-BC93-44B9-9DFB-1CFD1F7C4421}" type="slidenum">
              <a:rPr lang="fr-BE" smtClean="0"/>
              <a:pPr>
                <a:defRPr/>
              </a:pPr>
              <a:t>1</a:t>
            </a:fld>
            <a:endParaRPr lang="fr-B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40</a:t>
            </a:fld>
            <a:endParaRPr lang="fr-BE" dirty="0"/>
          </a:p>
        </p:txBody>
      </p:sp>
    </p:spTree>
    <p:extLst>
      <p:ext uri="{BB962C8B-B14F-4D97-AF65-F5344CB8AC3E}">
        <p14:creationId xmlns:p14="http://schemas.microsoft.com/office/powerpoint/2010/main" val="3717760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41</a:t>
            </a:fld>
            <a:endParaRPr lang="fr-BE" dirty="0"/>
          </a:p>
        </p:txBody>
      </p:sp>
    </p:spTree>
    <p:extLst>
      <p:ext uri="{BB962C8B-B14F-4D97-AF65-F5344CB8AC3E}">
        <p14:creationId xmlns:p14="http://schemas.microsoft.com/office/powerpoint/2010/main" val="2648572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5</a:t>
            </a:fld>
            <a:endParaRPr lang="fr-BE" dirty="0"/>
          </a:p>
        </p:txBody>
      </p:sp>
    </p:spTree>
    <p:extLst>
      <p:ext uri="{BB962C8B-B14F-4D97-AF65-F5344CB8AC3E}">
        <p14:creationId xmlns:p14="http://schemas.microsoft.com/office/powerpoint/2010/main" val="217806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6</a:t>
            </a:fld>
            <a:endParaRPr lang="fr-BE" dirty="0"/>
          </a:p>
        </p:txBody>
      </p:sp>
    </p:spTree>
    <p:extLst>
      <p:ext uri="{BB962C8B-B14F-4D97-AF65-F5344CB8AC3E}">
        <p14:creationId xmlns:p14="http://schemas.microsoft.com/office/powerpoint/2010/main" val="199023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10</a:t>
            </a:fld>
            <a:endParaRPr lang="fr-BE" dirty="0"/>
          </a:p>
        </p:txBody>
      </p:sp>
    </p:spTree>
    <p:extLst>
      <p:ext uri="{BB962C8B-B14F-4D97-AF65-F5344CB8AC3E}">
        <p14:creationId xmlns:p14="http://schemas.microsoft.com/office/powerpoint/2010/main" val="226665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20</a:t>
            </a:fld>
            <a:endParaRPr lang="fr-BE" dirty="0"/>
          </a:p>
        </p:txBody>
      </p:sp>
    </p:spTree>
    <p:extLst>
      <p:ext uri="{BB962C8B-B14F-4D97-AF65-F5344CB8AC3E}">
        <p14:creationId xmlns:p14="http://schemas.microsoft.com/office/powerpoint/2010/main" val="1651852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24</a:t>
            </a:fld>
            <a:endParaRPr lang="fr-BE" dirty="0"/>
          </a:p>
        </p:txBody>
      </p:sp>
    </p:spTree>
    <p:extLst>
      <p:ext uri="{BB962C8B-B14F-4D97-AF65-F5344CB8AC3E}">
        <p14:creationId xmlns:p14="http://schemas.microsoft.com/office/powerpoint/2010/main" val="520128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fr-BE" dirty="0">
              <a:solidFill>
                <a:srgbClr val="FF0000"/>
              </a:solidFill>
            </a:endParaRPr>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33</a:t>
            </a:fld>
            <a:endParaRPr lang="fr-BE" dirty="0"/>
          </a:p>
        </p:txBody>
      </p:sp>
    </p:spTree>
    <p:extLst>
      <p:ext uri="{BB962C8B-B14F-4D97-AF65-F5344CB8AC3E}">
        <p14:creationId xmlns:p14="http://schemas.microsoft.com/office/powerpoint/2010/main" val="258912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35</a:t>
            </a:fld>
            <a:endParaRPr lang="fr-BE" dirty="0"/>
          </a:p>
        </p:txBody>
      </p:sp>
    </p:spTree>
    <p:extLst>
      <p:ext uri="{BB962C8B-B14F-4D97-AF65-F5344CB8AC3E}">
        <p14:creationId xmlns:p14="http://schemas.microsoft.com/office/powerpoint/2010/main" val="1819588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pPr>
              <a:defRPr/>
            </a:pPr>
            <a:fld id="{A29F1C4A-BC93-44B9-9DFB-1CFD1F7C4421}" type="slidenum">
              <a:rPr lang="fr-BE" smtClean="0"/>
              <a:pPr>
                <a:defRPr/>
              </a:pPr>
              <a:t>37</a:t>
            </a:fld>
            <a:endParaRPr lang="fr-BE" dirty="0"/>
          </a:p>
        </p:txBody>
      </p:sp>
    </p:spTree>
    <p:extLst>
      <p:ext uri="{BB962C8B-B14F-4D97-AF65-F5344CB8AC3E}">
        <p14:creationId xmlns:p14="http://schemas.microsoft.com/office/powerpoint/2010/main" val="4893972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789040"/>
            <a:ext cx="9144000" cy="1556792"/>
          </a:xfrm>
        </p:spPr>
        <p:txBody>
          <a:bodyPr/>
          <a:lstStyle>
            <a:lvl1pPr>
              <a:defRPr sz="2800"/>
            </a:lvl1pPr>
          </a:lstStyle>
          <a:p>
            <a:r>
              <a:rPr lang="fr-FR"/>
              <a:t>Cliquez pour modifier le style du titre</a:t>
            </a:r>
            <a:endParaRPr lang="fr-BE"/>
          </a:p>
        </p:txBody>
      </p:sp>
      <p:sp>
        <p:nvSpPr>
          <p:cNvPr id="3075" name="Rectangle 3"/>
          <p:cNvSpPr>
            <a:spLocks noGrp="1" noChangeArrowheads="1"/>
          </p:cNvSpPr>
          <p:nvPr>
            <p:ph type="subTitle" idx="1"/>
          </p:nvPr>
        </p:nvSpPr>
        <p:spPr>
          <a:xfrm>
            <a:off x="0" y="5733256"/>
            <a:ext cx="9144000" cy="985838"/>
          </a:xfrm>
        </p:spPr>
        <p:txBody>
          <a:bodyPr/>
          <a:lstStyle>
            <a:lvl1pPr marL="0" indent="0" algn="ctr">
              <a:buFontTx/>
              <a:buNone/>
              <a:defRPr sz="2400"/>
            </a:lvl1pPr>
          </a:lstStyle>
          <a:p>
            <a:r>
              <a:rPr lang="fr-FR" dirty="0"/>
              <a:t>Cliquez pour modifier le style des sous-titres du masque</a:t>
            </a:r>
            <a:endParaRPr lang="fr-BE" dirty="0"/>
          </a:p>
        </p:txBody>
      </p:sp>
      <p:pic>
        <p:nvPicPr>
          <p:cNvPr id="5" name="Picture 2"/>
          <p:cNvPicPr>
            <a:picLocks noChangeAspect="1" noChangeArrowheads="1"/>
          </p:cNvPicPr>
          <p:nvPr userDrawn="1"/>
        </p:nvPicPr>
        <p:blipFill>
          <a:blip r:embed="rId2" cstate="print"/>
          <a:srcRect/>
          <a:stretch>
            <a:fillRect/>
          </a:stretch>
        </p:blipFill>
        <p:spPr bwMode="auto">
          <a:xfrm>
            <a:off x="2987824" y="0"/>
            <a:ext cx="3146381" cy="1412776"/>
          </a:xfrm>
          <a:prstGeom prst="rect">
            <a:avLst/>
          </a:prstGeom>
          <a:noFill/>
          <a:ln w="9525">
            <a:noFill/>
            <a:miter lim="800000"/>
            <a:headEnd/>
            <a:tailEnd/>
          </a:ln>
        </p:spPr>
      </p:pic>
      <p:pic>
        <p:nvPicPr>
          <p:cNvPr id="6" name="Picture 2" descr="Plan PACE"/>
          <p:cNvPicPr>
            <a:picLocks noChangeAspect="1" noChangeArrowheads="1"/>
          </p:cNvPicPr>
          <p:nvPr userDrawn="1"/>
        </p:nvPicPr>
        <p:blipFill>
          <a:blip r:embed="rId3" cstate="print"/>
          <a:srcRect/>
          <a:stretch>
            <a:fillRect/>
          </a:stretch>
        </p:blipFill>
        <p:spPr bwMode="auto">
          <a:xfrm>
            <a:off x="0" y="1700808"/>
            <a:ext cx="9144000" cy="1771651"/>
          </a:xfrm>
          <a:prstGeom prst="rect">
            <a:avLst/>
          </a:prstGeom>
          <a:noFill/>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FDCA0BA6-A97E-4345-9A2E-10B441172981}" type="slidenum">
              <a:rPr lang="fr-BE"/>
              <a:pPr>
                <a:defRPr/>
              </a:pPr>
              <a:t>‹N°›</a:t>
            </a:fld>
            <a:endParaRPr lang="fr-B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E2742C02-63FF-4A3C-8C20-B019344C4E19}" type="slidenum">
              <a:rPr lang="fr-BE"/>
              <a:pPr>
                <a:defRPr/>
              </a:pPr>
              <a:t>‹N°›</a:t>
            </a:fld>
            <a:endParaRPr lang="fr-B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e de titre">
    <p:bg>
      <p:bgPr>
        <a:solidFill>
          <a:schemeClr val="bg1"/>
        </a:solidFill>
        <a:effectLst/>
      </p:bgPr>
    </p:bg>
    <p:spTree>
      <p:nvGrpSpPr>
        <p:cNvPr id="1" name=""/>
        <p:cNvGrpSpPr/>
        <p:nvPr/>
      </p:nvGrpSpPr>
      <p:grpSpPr>
        <a:xfrm>
          <a:off x="0" y="0"/>
          <a:ext cx="0" cy="0"/>
          <a:chOff x="0" y="0"/>
          <a:chExt cx="0" cy="0"/>
        </a:xfrm>
      </p:grpSpPr>
      <p:pic>
        <p:nvPicPr>
          <p:cNvPr id="4" name="Picture 7" descr="ppt-cover"/>
          <p:cNvPicPr>
            <a:picLocks noChangeAspect="1" noChangeArrowheads="1"/>
          </p:cNvPicPr>
          <p:nvPr/>
        </p:nvPicPr>
        <p:blipFill>
          <a:blip r:embed="rId2" cstate="print"/>
          <a:srcRect b="23058"/>
          <a:stretch>
            <a:fillRect/>
          </a:stretch>
        </p:blipFill>
        <p:spPr bwMode="auto">
          <a:xfrm>
            <a:off x="0" y="1563688"/>
            <a:ext cx="9144000" cy="4073557"/>
          </a:xfrm>
          <a:prstGeom prst="rect">
            <a:avLst/>
          </a:prstGeom>
          <a:noFill/>
          <a:ln w="9525">
            <a:noFill/>
            <a:miter lim="800000"/>
            <a:headEnd/>
            <a:tailEnd/>
          </a:ln>
        </p:spPr>
      </p:pic>
      <p:sp>
        <p:nvSpPr>
          <p:cNvPr id="3074" name="Rectangle 2"/>
          <p:cNvSpPr>
            <a:spLocks noGrp="1" noChangeArrowheads="1"/>
          </p:cNvSpPr>
          <p:nvPr>
            <p:ph type="ctrTitle"/>
          </p:nvPr>
        </p:nvSpPr>
        <p:spPr>
          <a:xfrm>
            <a:off x="684213" y="2"/>
            <a:ext cx="7772400" cy="1470025"/>
          </a:xfrm>
        </p:spPr>
        <p:txBody>
          <a:bodyPr/>
          <a:lstStyle>
            <a:lvl1pPr algn="ctr">
              <a:defRPr sz="4400" cap="small" baseline="0">
                <a:latin typeface="Imprint MT Shadow" pitchFamily="82" charset="0"/>
              </a:defRPr>
            </a:lvl1pPr>
          </a:lstStyle>
          <a:p>
            <a:r>
              <a:rPr lang="fr-FR"/>
              <a:t>Cliquez pour modifier le style du titre</a:t>
            </a:r>
            <a:endParaRPr lang="fr-BE"/>
          </a:p>
        </p:txBody>
      </p:sp>
      <p:sp>
        <p:nvSpPr>
          <p:cNvPr id="3075" name="Rectangle 3"/>
          <p:cNvSpPr>
            <a:spLocks noGrp="1" noChangeArrowheads="1"/>
          </p:cNvSpPr>
          <p:nvPr>
            <p:ph type="subTitle" idx="1"/>
          </p:nvPr>
        </p:nvSpPr>
        <p:spPr>
          <a:xfrm>
            <a:off x="6084890" y="5734051"/>
            <a:ext cx="2840037" cy="985839"/>
          </a:xfrm>
        </p:spPr>
        <p:txBody>
          <a:bodyPr/>
          <a:lstStyle>
            <a:lvl1pPr marL="0" indent="0" algn="ctr">
              <a:buFontTx/>
              <a:buNone/>
              <a:defRPr sz="2400">
                <a:latin typeface="Constantia" pitchFamily="18" charset="0"/>
              </a:defRPr>
            </a:lvl1pPr>
          </a:lstStyle>
          <a:p>
            <a:r>
              <a:rPr lang="fr-FR"/>
              <a:t>Cliquez pour modifier le style des sous-titres du masque</a:t>
            </a:r>
            <a:endParaRPr lang="fr-BE" dirty="0"/>
          </a:p>
        </p:txBody>
      </p:sp>
      <p:sp>
        <p:nvSpPr>
          <p:cNvPr id="5" name="Espace réservé du pied de page 12"/>
          <p:cNvSpPr>
            <a:spLocks noGrp="1"/>
          </p:cNvSpPr>
          <p:nvPr>
            <p:ph type="ftr" sz="quarter" idx="10"/>
          </p:nvPr>
        </p:nvSpPr>
        <p:spPr>
          <a:xfrm>
            <a:off x="179390" y="5732464"/>
            <a:ext cx="2592387" cy="1009651"/>
          </a:xfrm>
        </p:spPr>
        <p:txBody>
          <a:bodyPr/>
          <a:lstStyle>
            <a:lvl1pPr>
              <a:defRPr sz="2400" dirty="0">
                <a:solidFill>
                  <a:schemeClr val="accent1">
                    <a:lumMod val="75000"/>
                  </a:schemeClr>
                </a:solidFill>
                <a:latin typeface="Constantia" pitchFamily="18" charset="0"/>
              </a:defRPr>
            </a:lvl1pPr>
          </a:lstStyle>
          <a:p>
            <a:pPr>
              <a:defRPr/>
            </a:pPr>
            <a:r>
              <a:rPr lang="fr-BE"/>
              <a:t>Workshop Tous Vélo-Actif - Namur - 24/01/2020</a:t>
            </a:r>
          </a:p>
        </p:txBody>
      </p:sp>
      <p:pic>
        <p:nvPicPr>
          <p:cNvPr id="6" name="Image 8" descr="logo Air original avec fond transp.gif"/>
          <p:cNvPicPr>
            <a:picLocks noChangeAspect="1"/>
          </p:cNvPicPr>
          <p:nvPr userDrawn="1"/>
        </p:nvPicPr>
        <p:blipFill>
          <a:blip r:embed="rId3" cstate="print"/>
          <a:srcRect/>
          <a:stretch>
            <a:fillRect/>
          </a:stretch>
        </p:blipFill>
        <p:spPr bwMode="auto">
          <a:xfrm>
            <a:off x="3385712" y="5637244"/>
            <a:ext cx="2372576" cy="1200000"/>
          </a:xfrm>
          <a:prstGeom prst="rect">
            <a:avLst/>
          </a:prstGeom>
          <a:noFill/>
          <a:ln w="9525">
            <a:noFill/>
            <a:miter lim="800000"/>
            <a:headEnd/>
            <a:tailEnd/>
          </a:ln>
        </p:spPr>
      </p:pic>
    </p:spTree>
    <p:extLst>
      <p:ext uri="{BB962C8B-B14F-4D97-AF65-F5344CB8AC3E}">
        <p14:creationId xmlns:p14="http://schemas.microsoft.com/office/powerpoint/2010/main" val="69710102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7E33DE5D-FBB4-4A27-BF5E-25FB6351BE18}" type="datetimeFigureOut">
              <a:rPr lang="fr-BE" smtClean="0"/>
              <a:pPr/>
              <a:t>07-09-23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E33DE5D-FBB4-4A27-BF5E-25FB6351BE18}" type="datetimeFigureOut">
              <a:rPr lang="fr-BE" smtClean="0"/>
              <a:pPr/>
              <a:t>07-09-23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7E33DE5D-FBB4-4A27-BF5E-25FB6351BE18}" type="datetimeFigureOut">
              <a:rPr lang="fr-BE" smtClean="0"/>
              <a:pPr/>
              <a:t>07-09-23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7E33DE5D-FBB4-4A27-BF5E-25FB6351BE18}" type="datetimeFigureOut">
              <a:rPr lang="fr-BE" smtClean="0"/>
              <a:pPr/>
              <a:t>07-09-23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7E33DE5D-FBB4-4A27-BF5E-25FB6351BE18}" type="datetimeFigureOut">
              <a:rPr lang="fr-BE" smtClean="0"/>
              <a:pPr/>
              <a:t>07-09-23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7E33DE5D-FBB4-4A27-BF5E-25FB6351BE18}" type="datetimeFigureOut">
              <a:rPr lang="fr-BE" smtClean="0"/>
              <a:pPr/>
              <a:t>07-09-23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E33DE5D-FBB4-4A27-BF5E-25FB6351BE18}" type="datetimeFigureOut">
              <a:rPr lang="fr-BE" smtClean="0"/>
              <a:pPr/>
              <a:t>07-09-23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Rectangle 6"/>
          <p:cNvSpPr>
            <a:spLocks noGrp="1" noChangeArrowheads="1"/>
          </p:cNvSpPr>
          <p:nvPr>
            <p:ph type="sldNum" sz="quarter" idx="10"/>
          </p:nvPr>
        </p:nvSpPr>
        <p:spPr>
          <a:ln/>
        </p:spPr>
        <p:txBody>
          <a:bodyPr/>
          <a:lstStyle>
            <a:lvl1pPr>
              <a:defRPr/>
            </a:lvl1pPr>
          </a:lstStyle>
          <a:p>
            <a:pPr>
              <a:defRPr/>
            </a:pPr>
            <a:fld id="{E6016316-E24D-4603-A936-5332D438098E}" type="slidenum">
              <a:rPr lang="fr-BE"/>
              <a:pPr>
                <a:defRPr/>
              </a:pPr>
              <a:t>‹N°›</a:t>
            </a:fld>
            <a:endParaRPr lang="fr-B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E33DE5D-FBB4-4A27-BF5E-25FB6351BE18}" type="datetimeFigureOut">
              <a:rPr lang="fr-BE" smtClean="0"/>
              <a:pPr/>
              <a:t>07-09-23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7E33DE5D-FBB4-4A27-BF5E-25FB6351BE18}" type="datetimeFigureOut">
              <a:rPr lang="fr-BE" smtClean="0"/>
              <a:pPr/>
              <a:t>07-09-23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E33DE5D-FBB4-4A27-BF5E-25FB6351BE18}" type="datetimeFigureOut">
              <a:rPr lang="fr-BE" smtClean="0"/>
              <a:pPr/>
              <a:t>07-09-23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E33DE5D-FBB4-4A27-BF5E-25FB6351BE18}" type="datetimeFigureOut">
              <a:rPr lang="fr-BE" smtClean="0"/>
              <a:pPr/>
              <a:t>07-09-23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600F7983-D4B0-46EE-83F5-C6E431D5736B}"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A6C6D7C3-4EA9-4DFD-9927-E5C7CD16F32B}" type="slidenum">
              <a:rPr lang="fr-BE"/>
              <a:pPr>
                <a:defRPr/>
              </a:pPr>
              <a:t>‹N°›</a:t>
            </a:fld>
            <a:endParaRPr lang="fr-B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Rectangle 6"/>
          <p:cNvSpPr>
            <a:spLocks noGrp="1" noChangeArrowheads="1"/>
          </p:cNvSpPr>
          <p:nvPr>
            <p:ph type="sldNum" sz="quarter" idx="10"/>
          </p:nvPr>
        </p:nvSpPr>
        <p:spPr>
          <a:ln/>
        </p:spPr>
        <p:txBody>
          <a:bodyPr/>
          <a:lstStyle>
            <a:lvl1pPr>
              <a:defRPr/>
            </a:lvl1pPr>
          </a:lstStyle>
          <a:p>
            <a:pPr>
              <a:defRPr/>
            </a:pPr>
            <a:fld id="{1C7DACFE-3B74-4482-BC6A-58984D811390}" type="slidenum">
              <a:rPr lang="fr-BE"/>
              <a:pPr>
                <a:defRPr/>
              </a:pPr>
              <a:t>‹N°›</a:t>
            </a:fld>
            <a:endParaRPr lang="fr-B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Rectangle 6"/>
          <p:cNvSpPr>
            <a:spLocks noGrp="1" noChangeArrowheads="1"/>
          </p:cNvSpPr>
          <p:nvPr>
            <p:ph type="sldNum" sz="quarter" idx="10"/>
          </p:nvPr>
        </p:nvSpPr>
        <p:spPr>
          <a:ln/>
        </p:spPr>
        <p:txBody>
          <a:bodyPr/>
          <a:lstStyle>
            <a:lvl1pPr>
              <a:defRPr/>
            </a:lvl1pPr>
          </a:lstStyle>
          <a:p>
            <a:pPr>
              <a:defRPr/>
            </a:pPr>
            <a:fld id="{18BCCEE3-F590-4B48-9BC4-557A9B78FDDD}" type="slidenum">
              <a:rPr lang="fr-BE"/>
              <a:pPr>
                <a:defRPr/>
              </a:pPr>
              <a:t>‹N°›</a:t>
            </a:fld>
            <a:endParaRPr lang="fr-B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Rectangle 6"/>
          <p:cNvSpPr>
            <a:spLocks noGrp="1" noChangeArrowheads="1"/>
          </p:cNvSpPr>
          <p:nvPr>
            <p:ph type="sldNum" sz="quarter" idx="10"/>
          </p:nvPr>
        </p:nvSpPr>
        <p:spPr>
          <a:ln/>
        </p:spPr>
        <p:txBody>
          <a:bodyPr/>
          <a:lstStyle>
            <a:lvl1pPr>
              <a:defRPr/>
            </a:lvl1pPr>
          </a:lstStyle>
          <a:p>
            <a:pPr>
              <a:defRPr/>
            </a:pPr>
            <a:fld id="{A31483EB-A1A3-4956-8C91-D8E6ECB29AA8}" type="slidenum">
              <a:rPr lang="fr-BE"/>
              <a:pPr>
                <a:defRPr/>
              </a:pPr>
              <a:t>‹N°›</a:t>
            </a:fld>
            <a:endParaRPr lang="fr-B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BC590CC-1EDF-4FE9-9561-C4ECF8070959}" type="slidenum">
              <a:rPr lang="fr-BE"/>
              <a:pPr>
                <a:defRPr/>
              </a:pPr>
              <a:t>‹N°›</a:t>
            </a:fld>
            <a:endParaRPr lang="fr-B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41F17072-569B-4E5A-BF2B-6A7D211F3486}" type="slidenum">
              <a:rPr lang="fr-BE"/>
              <a:pPr>
                <a:defRPr/>
              </a:pPr>
              <a:t>‹N°›</a:t>
            </a:fld>
            <a:endParaRPr lang="fr-B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a:t>Cliquez sur l'icône pour ajouter une image</a:t>
            </a:r>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B3E43016-AEE2-462F-A07B-2352D63BED8A}" type="slidenum">
              <a:rPr lang="fr-BE"/>
              <a:pPr>
                <a:defRPr/>
              </a:pPr>
              <a:t>‹N°›</a:t>
            </a:fld>
            <a:endParaRPr lang="fr-B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7" descr="ppt-int bas"/>
          <p:cNvPicPr>
            <a:picLocks noChangeAspect="1" noChangeArrowheads="1"/>
          </p:cNvPicPr>
          <p:nvPr/>
        </p:nvPicPr>
        <p:blipFill>
          <a:blip r:embed="rId14" cstate="print"/>
          <a:srcRect l="12988"/>
          <a:stretch>
            <a:fillRect/>
          </a:stretch>
        </p:blipFill>
        <p:spPr bwMode="auto">
          <a:xfrm>
            <a:off x="1187450" y="6003925"/>
            <a:ext cx="7956550" cy="854075"/>
          </a:xfrm>
          <a:prstGeom prst="rect">
            <a:avLst/>
          </a:prstGeom>
          <a:noFill/>
          <a:ln w="9525">
            <a:noFill/>
            <a:miter lim="800000"/>
            <a:headEnd/>
            <a:tailEnd/>
          </a:ln>
        </p:spPr>
      </p:pic>
      <p:sp>
        <p:nvSpPr>
          <p:cNvPr id="1028" name="Rectangle 2"/>
          <p:cNvSpPr>
            <a:spLocks noGrp="1" noChangeArrowheads="1"/>
          </p:cNvSpPr>
          <p:nvPr>
            <p:ph type="title"/>
          </p:nvPr>
        </p:nvSpPr>
        <p:spPr bwMode="auto">
          <a:xfrm>
            <a:off x="2555776" y="0"/>
            <a:ext cx="6588224" cy="119675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BE" dirty="0"/>
              <a:t>Cliquez pour modifier le style du titre</a:t>
            </a:r>
          </a:p>
        </p:txBody>
      </p:sp>
      <p:sp>
        <p:nvSpPr>
          <p:cNvPr id="1029"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Cliquez pour modifier les styles du texte du masque</a:t>
            </a:r>
          </a:p>
          <a:p>
            <a:pPr lvl="1"/>
            <a:r>
              <a:rPr lang="fr-BE" dirty="0"/>
              <a:t>Deuxième niveau</a:t>
            </a:r>
          </a:p>
          <a:p>
            <a:pPr lvl="2"/>
            <a:r>
              <a:rPr lang="fr-BE" dirty="0"/>
              <a:t>Troisième niveau</a:t>
            </a:r>
          </a:p>
          <a:p>
            <a:pPr lvl="3"/>
            <a:r>
              <a:rPr lang="fr-BE" dirty="0"/>
              <a:t>Quatrième niveau</a:t>
            </a:r>
          </a:p>
          <a:p>
            <a:pPr lvl="4"/>
            <a:r>
              <a:rPr lang="fr-BE" dirty="0"/>
              <a:t>Cinquième niveau</a:t>
            </a:r>
          </a:p>
        </p:txBody>
      </p:sp>
      <p:sp>
        <p:nvSpPr>
          <p:cNvPr id="1030" name="Rectangle 6"/>
          <p:cNvSpPr>
            <a:spLocks noGrp="1" noChangeArrowheads="1"/>
          </p:cNvSpPr>
          <p:nvPr>
            <p:ph type="sldNum" sz="quarter" idx="4"/>
          </p:nvPr>
        </p:nvSpPr>
        <p:spPr bwMode="auto">
          <a:xfrm>
            <a:off x="6659563" y="63388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smtClean="0">
                <a:solidFill>
                  <a:srgbClr val="0066FF"/>
                </a:solidFill>
              </a:defRPr>
            </a:lvl1pPr>
          </a:lstStyle>
          <a:p>
            <a:pPr>
              <a:defRPr/>
            </a:pPr>
            <a:fld id="{1919F7DA-66E7-4FDA-B495-CA9A0FC92DDB}" type="slidenum">
              <a:rPr lang="fr-BE"/>
              <a:pPr>
                <a:defRPr/>
              </a:pPr>
              <a:t>‹N°›</a:t>
            </a:fld>
            <a:endParaRPr lang="fr-BE" dirty="0"/>
          </a:p>
        </p:txBody>
      </p:sp>
      <p:pic>
        <p:nvPicPr>
          <p:cNvPr id="2050" name="Picture 2"/>
          <p:cNvPicPr>
            <a:picLocks noChangeAspect="1" noChangeArrowheads="1"/>
          </p:cNvPicPr>
          <p:nvPr userDrawn="1"/>
        </p:nvPicPr>
        <p:blipFill>
          <a:blip r:embed="rId15" cstate="print"/>
          <a:srcRect/>
          <a:stretch>
            <a:fillRect/>
          </a:stretch>
        </p:blipFill>
        <p:spPr bwMode="auto">
          <a:xfrm>
            <a:off x="0" y="0"/>
            <a:ext cx="2665276" cy="1196752"/>
          </a:xfrm>
          <a:prstGeom prst="rect">
            <a:avLst/>
          </a:prstGeom>
          <a:noFill/>
          <a:ln w="9525">
            <a:noFill/>
            <a:miter lim="800000"/>
            <a:headEnd/>
            <a:tailEnd/>
          </a:ln>
        </p:spPr>
      </p:pic>
      <p:pic>
        <p:nvPicPr>
          <p:cNvPr id="2052" name="Picture 4"/>
          <p:cNvPicPr>
            <a:picLocks noChangeAspect="1" noChangeArrowheads="1"/>
          </p:cNvPicPr>
          <p:nvPr userDrawn="1"/>
        </p:nvPicPr>
        <p:blipFill>
          <a:blip r:embed="rId16" cstate="print"/>
          <a:srcRect/>
          <a:stretch>
            <a:fillRect/>
          </a:stretch>
        </p:blipFill>
        <p:spPr bwMode="auto">
          <a:xfrm>
            <a:off x="0" y="5921896"/>
            <a:ext cx="724445" cy="93610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84" r:id="rId12"/>
  </p:sldLayoutIdLst>
  <p:hf hdr="0" ftr="0" dt="0"/>
  <p:txStyles>
    <p:titleStyle>
      <a:lvl1pPr algn="ctr" rtl="0" eaLnBrk="1" fontAlgn="base" hangingPunct="1">
        <a:spcBef>
          <a:spcPct val="0"/>
        </a:spcBef>
        <a:spcAft>
          <a:spcPct val="0"/>
        </a:spcAft>
        <a:defRPr sz="3600">
          <a:solidFill>
            <a:srgbClr val="0066FF"/>
          </a:solidFill>
          <a:latin typeface="+mj-lt"/>
          <a:ea typeface="+mj-ea"/>
          <a:cs typeface="+mj-cs"/>
        </a:defRPr>
      </a:lvl1pPr>
      <a:lvl2pPr algn="ctr" rtl="0" eaLnBrk="1" fontAlgn="base" hangingPunct="1">
        <a:spcBef>
          <a:spcPct val="0"/>
        </a:spcBef>
        <a:spcAft>
          <a:spcPct val="0"/>
        </a:spcAft>
        <a:defRPr sz="3600">
          <a:solidFill>
            <a:srgbClr val="0066FF"/>
          </a:solidFill>
          <a:latin typeface="Arial" charset="0"/>
        </a:defRPr>
      </a:lvl2pPr>
      <a:lvl3pPr algn="ctr" rtl="0" eaLnBrk="1" fontAlgn="base" hangingPunct="1">
        <a:spcBef>
          <a:spcPct val="0"/>
        </a:spcBef>
        <a:spcAft>
          <a:spcPct val="0"/>
        </a:spcAft>
        <a:defRPr sz="3600">
          <a:solidFill>
            <a:srgbClr val="0066FF"/>
          </a:solidFill>
          <a:latin typeface="Arial" charset="0"/>
        </a:defRPr>
      </a:lvl3pPr>
      <a:lvl4pPr algn="ctr" rtl="0" eaLnBrk="1" fontAlgn="base" hangingPunct="1">
        <a:spcBef>
          <a:spcPct val="0"/>
        </a:spcBef>
        <a:spcAft>
          <a:spcPct val="0"/>
        </a:spcAft>
        <a:defRPr sz="3600">
          <a:solidFill>
            <a:srgbClr val="0066FF"/>
          </a:solidFill>
          <a:latin typeface="Arial" charset="0"/>
        </a:defRPr>
      </a:lvl4pPr>
      <a:lvl5pPr algn="ctr" rtl="0" eaLnBrk="1" fontAlgn="base" hangingPunct="1">
        <a:spcBef>
          <a:spcPct val="0"/>
        </a:spcBef>
        <a:spcAft>
          <a:spcPct val="0"/>
        </a:spcAft>
        <a:defRPr sz="3600">
          <a:solidFill>
            <a:srgbClr val="0066FF"/>
          </a:solidFill>
          <a:latin typeface="Arial" charset="0"/>
        </a:defRPr>
      </a:lvl5pPr>
      <a:lvl6pPr marL="457200" algn="ctr" rtl="0" eaLnBrk="1" fontAlgn="base" hangingPunct="1">
        <a:spcBef>
          <a:spcPct val="0"/>
        </a:spcBef>
        <a:spcAft>
          <a:spcPct val="0"/>
        </a:spcAft>
        <a:defRPr sz="3600">
          <a:solidFill>
            <a:srgbClr val="0066FF"/>
          </a:solidFill>
          <a:latin typeface="Arial" charset="0"/>
        </a:defRPr>
      </a:lvl6pPr>
      <a:lvl7pPr marL="914400" algn="ctr" rtl="0" eaLnBrk="1" fontAlgn="base" hangingPunct="1">
        <a:spcBef>
          <a:spcPct val="0"/>
        </a:spcBef>
        <a:spcAft>
          <a:spcPct val="0"/>
        </a:spcAft>
        <a:defRPr sz="3600">
          <a:solidFill>
            <a:srgbClr val="0066FF"/>
          </a:solidFill>
          <a:latin typeface="Arial" charset="0"/>
        </a:defRPr>
      </a:lvl7pPr>
      <a:lvl8pPr marL="1371600" algn="ctr" rtl="0" eaLnBrk="1" fontAlgn="base" hangingPunct="1">
        <a:spcBef>
          <a:spcPct val="0"/>
        </a:spcBef>
        <a:spcAft>
          <a:spcPct val="0"/>
        </a:spcAft>
        <a:defRPr sz="3600">
          <a:solidFill>
            <a:srgbClr val="0066FF"/>
          </a:solidFill>
          <a:latin typeface="Arial" charset="0"/>
        </a:defRPr>
      </a:lvl8pPr>
      <a:lvl9pPr marL="1828800" algn="ctr" rtl="0" eaLnBrk="1" fontAlgn="base" hangingPunct="1">
        <a:spcBef>
          <a:spcPct val="0"/>
        </a:spcBef>
        <a:spcAft>
          <a:spcPct val="0"/>
        </a:spcAft>
        <a:defRPr sz="3600">
          <a:solidFill>
            <a:srgbClr val="0066FF"/>
          </a:solidFill>
          <a:latin typeface="Arial" charset="0"/>
        </a:defRPr>
      </a:lvl9pPr>
    </p:titleStyle>
    <p:bodyStyle>
      <a:lvl1pPr marL="342900" indent="-342900" algn="l" rtl="0" eaLnBrk="1" fontAlgn="base" hangingPunct="1">
        <a:spcBef>
          <a:spcPct val="20000"/>
        </a:spcBef>
        <a:spcAft>
          <a:spcPct val="0"/>
        </a:spcAft>
        <a:buBlip>
          <a:blip r:embed="rId17"/>
        </a:buBlip>
        <a:defRPr sz="2800">
          <a:solidFill>
            <a:srgbClr val="0066FF"/>
          </a:solidFill>
          <a:latin typeface="+mn-lt"/>
          <a:ea typeface="+mn-ea"/>
          <a:cs typeface="+mn-cs"/>
        </a:defRPr>
      </a:lvl1pPr>
      <a:lvl2pPr marL="742950" indent="-285750" algn="l" rtl="0" eaLnBrk="1" fontAlgn="base" hangingPunct="1">
        <a:spcBef>
          <a:spcPct val="20000"/>
        </a:spcBef>
        <a:spcAft>
          <a:spcPct val="0"/>
        </a:spcAft>
        <a:buBlip>
          <a:blip r:embed="rId17"/>
        </a:buBlip>
        <a:defRPr sz="2400">
          <a:solidFill>
            <a:srgbClr val="0066FF"/>
          </a:solidFill>
          <a:latin typeface="+mn-lt"/>
        </a:defRPr>
      </a:lvl2pPr>
      <a:lvl3pPr marL="1143000" indent="-228600" algn="l" rtl="0" eaLnBrk="1" fontAlgn="base" hangingPunct="1">
        <a:spcBef>
          <a:spcPct val="20000"/>
        </a:spcBef>
        <a:spcAft>
          <a:spcPct val="0"/>
        </a:spcAft>
        <a:buBlip>
          <a:blip r:embed="rId17"/>
        </a:buBlip>
        <a:defRPr sz="2000">
          <a:solidFill>
            <a:srgbClr val="0066FF"/>
          </a:solidFill>
          <a:latin typeface="+mn-lt"/>
        </a:defRPr>
      </a:lvl3pPr>
      <a:lvl4pPr marL="1600200" indent="-228600" algn="l" rtl="0" eaLnBrk="1" fontAlgn="base" hangingPunct="1">
        <a:spcBef>
          <a:spcPct val="20000"/>
        </a:spcBef>
        <a:spcAft>
          <a:spcPct val="0"/>
        </a:spcAft>
        <a:buBlip>
          <a:blip r:embed="rId17"/>
        </a:buBlip>
        <a:defRPr>
          <a:solidFill>
            <a:srgbClr val="0066FF"/>
          </a:solidFill>
          <a:latin typeface="+mn-lt"/>
        </a:defRPr>
      </a:lvl4pPr>
      <a:lvl5pPr marL="2057400" indent="-228600" algn="l" rtl="0" eaLnBrk="1" fontAlgn="base" hangingPunct="1">
        <a:spcBef>
          <a:spcPct val="20000"/>
        </a:spcBef>
        <a:spcAft>
          <a:spcPct val="0"/>
        </a:spcAft>
        <a:buBlip>
          <a:blip r:embed="rId17"/>
        </a:buBlip>
        <a:defRPr>
          <a:solidFill>
            <a:srgbClr val="0066FF"/>
          </a:solidFill>
          <a:latin typeface="+mn-lt"/>
        </a:defRPr>
      </a:lvl5pPr>
      <a:lvl6pPr marL="2514600" indent="-228600" algn="l" rtl="0" eaLnBrk="1" fontAlgn="base" hangingPunct="1">
        <a:spcBef>
          <a:spcPct val="20000"/>
        </a:spcBef>
        <a:spcAft>
          <a:spcPct val="0"/>
        </a:spcAft>
        <a:buBlip>
          <a:blip r:embed="rId17"/>
        </a:buBlip>
        <a:defRPr>
          <a:solidFill>
            <a:srgbClr val="0066FF"/>
          </a:solidFill>
          <a:latin typeface="+mn-lt"/>
        </a:defRPr>
      </a:lvl6pPr>
      <a:lvl7pPr marL="2971800" indent="-228600" algn="l" rtl="0" eaLnBrk="1" fontAlgn="base" hangingPunct="1">
        <a:spcBef>
          <a:spcPct val="20000"/>
        </a:spcBef>
        <a:spcAft>
          <a:spcPct val="0"/>
        </a:spcAft>
        <a:buBlip>
          <a:blip r:embed="rId17"/>
        </a:buBlip>
        <a:defRPr>
          <a:solidFill>
            <a:srgbClr val="0066FF"/>
          </a:solidFill>
          <a:latin typeface="+mn-lt"/>
        </a:defRPr>
      </a:lvl7pPr>
      <a:lvl8pPr marL="3429000" indent="-228600" algn="l" rtl="0" eaLnBrk="1" fontAlgn="base" hangingPunct="1">
        <a:spcBef>
          <a:spcPct val="20000"/>
        </a:spcBef>
        <a:spcAft>
          <a:spcPct val="0"/>
        </a:spcAft>
        <a:buBlip>
          <a:blip r:embed="rId17"/>
        </a:buBlip>
        <a:defRPr>
          <a:solidFill>
            <a:srgbClr val="0066FF"/>
          </a:solidFill>
          <a:latin typeface="+mn-lt"/>
        </a:defRPr>
      </a:lvl8pPr>
      <a:lvl9pPr marL="3886200" indent="-228600" algn="l" rtl="0" eaLnBrk="1" fontAlgn="base" hangingPunct="1">
        <a:spcBef>
          <a:spcPct val="20000"/>
        </a:spcBef>
        <a:spcAft>
          <a:spcPct val="0"/>
        </a:spcAft>
        <a:buBlip>
          <a:blip r:embed="rId17"/>
        </a:buBlip>
        <a:defRPr>
          <a:solidFill>
            <a:srgbClr val="0066F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3DE5D-FBB4-4A27-BF5E-25FB6351BE18}" type="datetimeFigureOut">
              <a:rPr lang="fr-BE" smtClean="0"/>
              <a:pPr/>
              <a:t>07-09-23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F7983-D4B0-46EE-83F5-C6E431D5736B}"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limate.ec.europa.eu/system/files/2022-10/gd3_biomass_issues_en.pdf"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limate.ec.europa.eu/system/files/2022-10/gd3_biomass_issues_en.pdf"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hyperlink" Target="https://energy.ec.europa.eu/topics/renewable-energy/bioenergy/voluntary-schemes_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ifac.org/_flysystem/azure-private/publications/files/ISAE%203000%20Revised%20-%20for%20IAASB.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ets.awac@spw.wallonie.b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solidFill>
            <a:schemeClr val="bg1"/>
          </a:solidFill>
        </p:spPr>
        <p:txBody>
          <a:bodyPr/>
          <a:lstStyle/>
          <a:p>
            <a:r>
              <a:rPr lang="fr-BE" b="1" dirty="0"/>
              <a:t>Formation Biomasse</a:t>
            </a:r>
          </a:p>
        </p:txBody>
      </p:sp>
      <p:sp>
        <p:nvSpPr>
          <p:cNvPr id="3" name="Sous-titre 2"/>
          <p:cNvSpPr>
            <a:spLocks noGrp="1"/>
          </p:cNvSpPr>
          <p:nvPr>
            <p:ph type="subTitle" idx="1"/>
          </p:nvPr>
        </p:nvSpPr>
        <p:spPr>
          <a:xfrm>
            <a:off x="0" y="4869160"/>
            <a:ext cx="9144000" cy="1849934"/>
          </a:xfrm>
        </p:spPr>
        <p:txBody>
          <a:bodyPr/>
          <a:lstStyle/>
          <a:p>
            <a:r>
              <a:rPr lang="fr-BE" sz="2000" b="1" dirty="0"/>
              <a:t>5 septembre 2023</a:t>
            </a:r>
            <a:endParaRPr lang="fr-BE" sz="2000" i="1" dirty="0"/>
          </a:p>
        </p:txBody>
      </p:sp>
      <p:pic>
        <p:nvPicPr>
          <p:cNvPr id="22529" name="Picture 1"/>
          <p:cNvPicPr>
            <a:picLocks noChangeAspect="1" noChangeArrowheads="1"/>
          </p:cNvPicPr>
          <p:nvPr/>
        </p:nvPicPr>
        <p:blipFill>
          <a:blip r:embed="rId3" cstate="print"/>
          <a:srcRect/>
          <a:stretch>
            <a:fillRect/>
          </a:stretch>
        </p:blipFill>
        <p:spPr bwMode="auto">
          <a:xfrm>
            <a:off x="251520" y="6309320"/>
            <a:ext cx="360040" cy="352855"/>
          </a:xfrm>
          <a:prstGeom prst="rect">
            <a:avLst/>
          </a:prstGeom>
          <a:noFill/>
          <a:ln w="9525">
            <a:noFill/>
            <a:miter lim="800000"/>
            <a:headEnd/>
            <a:tailEnd/>
          </a:ln>
        </p:spPr>
      </p:pic>
      <p:sp>
        <p:nvSpPr>
          <p:cNvPr id="5" name="ZoneTexte 4"/>
          <p:cNvSpPr txBox="1"/>
          <p:nvPr/>
        </p:nvSpPr>
        <p:spPr>
          <a:xfrm>
            <a:off x="539552" y="6381328"/>
            <a:ext cx="1368152" cy="261610"/>
          </a:xfrm>
          <a:prstGeom prst="rect">
            <a:avLst/>
          </a:prstGeom>
          <a:noFill/>
        </p:spPr>
        <p:txBody>
          <a:bodyPr wrap="square" rtlCol="0">
            <a:spAutoFit/>
          </a:bodyPr>
          <a:lstStyle/>
          <a:p>
            <a:r>
              <a:rPr lang="fr-BE" sz="1100" dirty="0">
                <a:solidFill>
                  <a:srgbClr val="0066FF"/>
                </a:solidFill>
              </a:rPr>
              <a:t>Wallonie Air Climat</a:t>
            </a:r>
          </a:p>
        </p:txBody>
      </p:sp>
      <p:pic>
        <p:nvPicPr>
          <p:cNvPr id="22530" name="Picture 2"/>
          <p:cNvPicPr>
            <a:picLocks noChangeAspect="1" noChangeArrowheads="1"/>
          </p:cNvPicPr>
          <p:nvPr/>
        </p:nvPicPr>
        <p:blipFill>
          <a:blip r:embed="rId4" cstate="print"/>
          <a:srcRect/>
          <a:stretch>
            <a:fillRect/>
          </a:stretch>
        </p:blipFill>
        <p:spPr bwMode="auto">
          <a:xfrm>
            <a:off x="1979712" y="6237312"/>
            <a:ext cx="435582" cy="432048"/>
          </a:xfrm>
          <a:prstGeom prst="rect">
            <a:avLst/>
          </a:prstGeom>
          <a:noFill/>
          <a:ln w="9525">
            <a:noFill/>
            <a:miter lim="800000"/>
            <a:headEnd/>
            <a:tailEnd/>
          </a:ln>
        </p:spPr>
      </p:pic>
      <p:sp>
        <p:nvSpPr>
          <p:cNvPr id="7" name="ZoneTexte 6"/>
          <p:cNvSpPr txBox="1"/>
          <p:nvPr/>
        </p:nvSpPr>
        <p:spPr>
          <a:xfrm>
            <a:off x="2411760" y="6381328"/>
            <a:ext cx="1080120" cy="261610"/>
          </a:xfrm>
          <a:prstGeom prst="rect">
            <a:avLst/>
          </a:prstGeom>
          <a:noFill/>
        </p:spPr>
        <p:txBody>
          <a:bodyPr wrap="square" rtlCol="0">
            <a:spAutoFit/>
          </a:bodyPr>
          <a:lstStyle/>
          <a:p>
            <a:r>
              <a:rPr lang="fr-BE" sz="1100" dirty="0">
                <a:solidFill>
                  <a:srgbClr val="0066FF"/>
                </a:solidFill>
              </a:rPr>
              <a:t>www.awac.be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Une image contenant texte, diagramme, capture d’écran, ligne&#10;&#10;Description générée automatiquement">
            <a:extLst>
              <a:ext uri="{FF2B5EF4-FFF2-40B4-BE49-F238E27FC236}">
                <a16:creationId xmlns:a16="http://schemas.microsoft.com/office/drawing/2014/main" id="{2199B2D7-F816-8C67-8EE9-E61848CB4A69}"/>
              </a:ext>
            </a:extLst>
          </p:cNvPr>
          <p:cNvPicPr>
            <a:picLocks noChangeAspect="1"/>
          </p:cNvPicPr>
          <p:nvPr/>
        </p:nvPicPr>
        <p:blipFill rotWithShape="1">
          <a:blip r:embed="rId3">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Ma biomasse est-elle concernée ?</a:t>
            </a:r>
          </a:p>
          <a:p>
            <a:pPr lvl="1"/>
            <a:r>
              <a:rPr lang="fr-BE" dirty="0"/>
              <a:t>P17 de la </a:t>
            </a:r>
            <a:r>
              <a:rPr lang="fr-FR" sz="2400" u="sng" dirty="0">
                <a:solidFill>
                  <a:srgbClr val="0000FF"/>
                </a:solidFill>
                <a:effectLst/>
                <a:latin typeface="Calibri" panose="020F0502020204030204" pitchFamily="34" charset="0"/>
                <a:ea typeface="Times New Roman" panose="02020603050405020304" pitchFamily="18" charset="0"/>
                <a:hlinkClick r:id="rId4"/>
              </a:rPr>
              <a:t>Guidance 3 </a:t>
            </a:r>
            <a:r>
              <a:rPr lang="fr-FR" sz="2400" dirty="0">
                <a:solidFill>
                  <a:srgbClr val="0000FF"/>
                </a:solidFill>
                <a:effectLst/>
                <a:latin typeface="Calibri" panose="020F0502020204030204" pitchFamily="34" charset="0"/>
                <a:ea typeface="Times New Roman" panose="02020603050405020304" pitchFamily="18" charset="0"/>
              </a:rPr>
              <a:t>: </a:t>
            </a:r>
            <a:r>
              <a:rPr lang="fr-BE" dirty="0"/>
              <a:t>Arbre de décision pour déterminer si biomasse concernée ou non par les critères RED II</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10</a:t>
            </a:fld>
            <a:endParaRPr lang="fr-BE" dirty="0"/>
          </a:p>
        </p:txBody>
      </p:sp>
      <p:sp>
        <p:nvSpPr>
          <p:cNvPr id="2" name="ZoneTexte 1">
            <a:extLst>
              <a:ext uri="{FF2B5EF4-FFF2-40B4-BE49-F238E27FC236}">
                <a16:creationId xmlns:a16="http://schemas.microsoft.com/office/drawing/2014/main" id="{4BBE38B0-DA70-5CC6-02FD-9F10A23CB68E}"/>
              </a:ext>
            </a:extLst>
          </p:cNvPr>
          <p:cNvSpPr txBox="1"/>
          <p:nvPr/>
        </p:nvSpPr>
        <p:spPr>
          <a:xfrm>
            <a:off x="7943056" y="2759426"/>
            <a:ext cx="1066800" cy="1169551"/>
          </a:xfrm>
          <a:prstGeom prst="rect">
            <a:avLst/>
          </a:prstGeom>
          <a:noFill/>
          <a:ln>
            <a:solidFill>
              <a:srgbClr val="00B050"/>
            </a:solidFill>
          </a:ln>
        </p:spPr>
        <p:txBody>
          <a:bodyPr wrap="square" rtlCol="0">
            <a:spAutoFit/>
          </a:bodyPr>
          <a:lstStyle/>
          <a:p>
            <a:r>
              <a:rPr lang="fr-BE" sz="1400" dirty="0">
                <a:solidFill>
                  <a:srgbClr val="00B050"/>
                </a:solidFill>
              </a:rPr>
              <a:t>concerné par les Art. 5 à 10 de l’AGW durabilité</a:t>
            </a:r>
          </a:p>
        </p:txBody>
      </p:sp>
      <p:cxnSp>
        <p:nvCxnSpPr>
          <p:cNvPr id="7" name="Connecteur droit avec flèche 6">
            <a:extLst>
              <a:ext uri="{FF2B5EF4-FFF2-40B4-BE49-F238E27FC236}">
                <a16:creationId xmlns:a16="http://schemas.microsoft.com/office/drawing/2014/main" id="{B0946374-E05B-E712-92C0-4195F6D0215D}"/>
              </a:ext>
            </a:extLst>
          </p:cNvPr>
          <p:cNvCxnSpPr>
            <a:cxnSpLocks/>
          </p:cNvCxnSpPr>
          <p:nvPr/>
        </p:nvCxnSpPr>
        <p:spPr>
          <a:xfrm>
            <a:off x="5796136" y="3335490"/>
            <a:ext cx="2146920" cy="55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5C344C83-0C08-00B2-036B-665BD0512406}"/>
              </a:ext>
            </a:extLst>
          </p:cNvPr>
          <p:cNvSpPr txBox="1"/>
          <p:nvPr/>
        </p:nvSpPr>
        <p:spPr>
          <a:xfrm>
            <a:off x="7956376" y="5117687"/>
            <a:ext cx="1066800" cy="954107"/>
          </a:xfrm>
          <a:prstGeom prst="rect">
            <a:avLst/>
          </a:prstGeom>
          <a:noFill/>
          <a:ln>
            <a:solidFill>
              <a:srgbClr val="00B050"/>
            </a:solidFill>
          </a:ln>
        </p:spPr>
        <p:txBody>
          <a:bodyPr wrap="square" rtlCol="0">
            <a:spAutoFit/>
          </a:bodyPr>
          <a:lstStyle/>
          <a:p>
            <a:r>
              <a:rPr lang="fr-BE" sz="1400" dirty="0">
                <a:solidFill>
                  <a:srgbClr val="00B050"/>
                </a:solidFill>
              </a:rPr>
              <a:t>Concerné par l’ Art.11 de l’AGW durabilité</a:t>
            </a:r>
          </a:p>
        </p:txBody>
      </p:sp>
      <p:cxnSp>
        <p:nvCxnSpPr>
          <p:cNvPr id="9" name="Connecteur droit avec flèche 8">
            <a:extLst>
              <a:ext uri="{FF2B5EF4-FFF2-40B4-BE49-F238E27FC236}">
                <a16:creationId xmlns:a16="http://schemas.microsoft.com/office/drawing/2014/main" id="{9E9CA265-F7CD-8647-4369-D258216CDA5C}"/>
              </a:ext>
            </a:extLst>
          </p:cNvPr>
          <p:cNvCxnSpPr>
            <a:cxnSpLocks/>
            <a:endCxn id="8" idx="1"/>
          </p:cNvCxnSpPr>
          <p:nvPr/>
        </p:nvCxnSpPr>
        <p:spPr>
          <a:xfrm>
            <a:off x="7020272" y="5594741"/>
            <a:ext cx="93610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spTree>
    <p:extLst>
      <p:ext uri="{BB962C8B-B14F-4D97-AF65-F5344CB8AC3E}">
        <p14:creationId xmlns:p14="http://schemas.microsoft.com/office/powerpoint/2010/main" val="17018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8003233" cy="575841"/>
          </a:xfrm>
        </p:spPr>
        <p:txBody>
          <a:bodyPr/>
          <a:lstStyle/>
          <a:p>
            <a:r>
              <a:rPr lang="fr-BE" dirty="0"/>
              <a:t>Quelques précisions concernant l’arbre de décision</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p:txBody>
          <a:bodyPr/>
          <a:lstStyle/>
          <a:p>
            <a:pPr>
              <a:defRPr/>
            </a:pPr>
            <a:fld id="{E6016316-E24D-4603-A936-5332D438098E}" type="slidenum">
              <a:rPr lang="fr-BE" smtClean="0"/>
              <a:pPr>
                <a:defRPr/>
              </a:pPr>
              <a:t>11</a:t>
            </a:fld>
            <a:endParaRPr lang="fr-BE" dirty="0"/>
          </a:p>
        </p:txBody>
      </p:sp>
      <p:sp>
        <p:nvSpPr>
          <p:cNvPr id="11" name="ZoneTexte 10">
            <a:extLst>
              <a:ext uri="{FF2B5EF4-FFF2-40B4-BE49-F238E27FC236}">
                <a16:creationId xmlns:a16="http://schemas.microsoft.com/office/drawing/2014/main" id="{EB4500BD-EEC4-4E21-4C22-1608B22464B5}"/>
              </a:ext>
            </a:extLst>
          </p:cNvPr>
          <p:cNvSpPr txBox="1"/>
          <p:nvPr/>
        </p:nvSpPr>
        <p:spPr>
          <a:xfrm>
            <a:off x="4355976" y="2204864"/>
            <a:ext cx="4104456" cy="2031325"/>
          </a:xfrm>
          <a:prstGeom prst="rect">
            <a:avLst/>
          </a:prstGeom>
          <a:noFill/>
        </p:spPr>
        <p:txBody>
          <a:bodyPr wrap="square" rtlCol="0">
            <a:spAutoFit/>
          </a:bodyPr>
          <a:lstStyle/>
          <a:p>
            <a:r>
              <a:rPr lang="fr-BE" dirty="0"/>
              <a:t>Oui si but principal est de générer de l’énergie (définition large, concerne quasi toutes les installations ETS)</a:t>
            </a:r>
          </a:p>
          <a:p>
            <a:endParaRPr lang="fr-BE" dirty="0"/>
          </a:p>
          <a:p>
            <a:r>
              <a:rPr lang="fr-BE" dirty="0"/>
              <a:t>Exemples : chaleur mesurable, chaleur non-mesurable, énergie mécanique, électricité, …</a:t>
            </a:r>
          </a:p>
        </p:txBody>
      </p:sp>
      <p:pic>
        <p:nvPicPr>
          <p:cNvPr id="7" name="Image 6" descr="Une image contenant texte, diagramme, capture d’écran, ligne&#10;&#10;Description générée automatiquement">
            <a:extLst>
              <a:ext uri="{FF2B5EF4-FFF2-40B4-BE49-F238E27FC236}">
                <a16:creationId xmlns:a16="http://schemas.microsoft.com/office/drawing/2014/main" id="{69F3C66D-7B42-207F-8324-04F7E0A3D86F}"/>
              </a:ext>
            </a:extLst>
          </p:cNvPr>
          <p:cNvPicPr>
            <a:picLocks noChangeAspect="1"/>
          </p:cNvPicPr>
          <p:nvPr/>
        </p:nvPicPr>
        <p:blipFill rotWithShape="1">
          <a:blip r:embed="rId2">
            <a:extLst>
              <a:ext uri="{28A0092B-C50C-407E-A947-70E740481C1C}">
                <a14:useLocalDpi xmlns:a14="http://schemas.microsoft.com/office/drawing/2010/main" val="0"/>
              </a:ext>
            </a:extLst>
          </a:blip>
          <a:srcRect l="30123" t="14158" r="41507" b="73706"/>
          <a:stretch/>
        </p:blipFill>
        <p:spPr>
          <a:xfrm>
            <a:off x="539552" y="2060848"/>
            <a:ext cx="3225580" cy="1908359"/>
          </a:xfrm>
          <a:prstGeom prst="rect">
            <a:avLst/>
          </a:prstGeom>
        </p:spPr>
      </p:pic>
      <p:sp>
        <p:nvSpPr>
          <p:cNvPr id="6" name="Titre 5">
            <a:extLst>
              <a:ext uri="{FF2B5EF4-FFF2-40B4-BE49-F238E27FC236}">
                <a16:creationId xmlns:a16="http://schemas.microsoft.com/office/drawing/2014/main" id="{3FF3F9BE-E595-741F-78FC-3B990338E523}"/>
              </a:ext>
            </a:extLst>
          </p:cNvPr>
          <p:cNvSpPr>
            <a:spLocks noGrp="1"/>
          </p:cNvSpPr>
          <p:nvPr>
            <p:ph type="title"/>
          </p:nvPr>
        </p:nvSpPr>
        <p:spPr/>
        <p:txBody>
          <a:bodyPr/>
          <a:lstStyle/>
          <a:p>
            <a:endParaRPr lang="fr-BE"/>
          </a:p>
        </p:txBody>
      </p:sp>
    </p:spTree>
    <p:extLst>
      <p:ext uri="{BB962C8B-B14F-4D97-AF65-F5344CB8AC3E}">
        <p14:creationId xmlns:p14="http://schemas.microsoft.com/office/powerpoint/2010/main" val="57146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8003233" cy="575841"/>
          </a:xfrm>
        </p:spPr>
        <p:txBody>
          <a:bodyPr/>
          <a:lstStyle/>
          <a:p>
            <a:r>
              <a:rPr lang="fr-BE" dirty="0"/>
              <a:t>Quelques précisions concernant l’arbre de décision</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p:txBody>
          <a:bodyPr/>
          <a:lstStyle/>
          <a:p>
            <a:pPr>
              <a:defRPr/>
            </a:pPr>
            <a:fld id="{E6016316-E24D-4603-A936-5332D438098E}" type="slidenum">
              <a:rPr lang="fr-BE" smtClean="0"/>
              <a:pPr>
                <a:defRPr/>
              </a:pPr>
              <a:t>12</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50223" t="63305" r="25787" b="27173"/>
          <a:stretch/>
        </p:blipFill>
        <p:spPr>
          <a:xfrm>
            <a:off x="854492" y="4221088"/>
            <a:ext cx="2592287" cy="1423138"/>
          </a:xfrm>
          <a:prstGeom prst="rect">
            <a:avLst/>
          </a:prstGeom>
        </p:spPr>
      </p:pic>
      <p:sp>
        <p:nvSpPr>
          <p:cNvPr id="11" name="ZoneTexte 10">
            <a:extLst>
              <a:ext uri="{FF2B5EF4-FFF2-40B4-BE49-F238E27FC236}">
                <a16:creationId xmlns:a16="http://schemas.microsoft.com/office/drawing/2014/main" id="{EB4500BD-EEC4-4E21-4C22-1608B22464B5}"/>
              </a:ext>
            </a:extLst>
          </p:cNvPr>
          <p:cNvSpPr txBox="1"/>
          <p:nvPr/>
        </p:nvSpPr>
        <p:spPr>
          <a:xfrm>
            <a:off x="4156513" y="2225135"/>
            <a:ext cx="4303919" cy="923330"/>
          </a:xfrm>
          <a:prstGeom prst="rect">
            <a:avLst/>
          </a:prstGeom>
          <a:noFill/>
        </p:spPr>
        <p:txBody>
          <a:bodyPr wrap="square" rtlCol="0">
            <a:spAutoFit/>
          </a:bodyPr>
          <a:lstStyle/>
          <a:p>
            <a:r>
              <a:rPr lang="fr-BE" dirty="0"/>
              <a:t>Non en cas de déchets et résidus issus d’une transformation de la biomasse en dehors du champ ou de la forêt</a:t>
            </a:r>
          </a:p>
        </p:txBody>
      </p:sp>
      <p:sp>
        <p:nvSpPr>
          <p:cNvPr id="12" name="ZoneTexte 11">
            <a:extLst>
              <a:ext uri="{FF2B5EF4-FFF2-40B4-BE49-F238E27FC236}">
                <a16:creationId xmlns:a16="http://schemas.microsoft.com/office/drawing/2014/main" id="{7D2EDF15-2C02-6FFA-0E94-ABBB5956D915}"/>
              </a:ext>
            </a:extLst>
          </p:cNvPr>
          <p:cNvSpPr txBox="1"/>
          <p:nvPr/>
        </p:nvSpPr>
        <p:spPr>
          <a:xfrm>
            <a:off x="4185052" y="4118615"/>
            <a:ext cx="4104456" cy="923330"/>
          </a:xfrm>
          <a:prstGeom prst="rect">
            <a:avLst/>
          </a:prstGeom>
          <a:noFill/>
        </p:spPr>
        <p:txBody>
          <a:bodyPr wrap="square" rtlCol="0">
            <a:spAutoFit/>
          </a:bodyPr>
          <a:lstStyle/>
          <a:p>
            <a:r>
              <a:rPr lang="fr-BE" dirty="0"/>
              <a:t>Non si l’installation ETS a consommé n’importe quelle biomasse avant le 1</a:t>
            </a:r>
            <a:r>
              <a:rPr lang="fr-BE" baseline="30000" dirty="0"/>
              <a:t>er</a:t>
            </a:r>
            <a:r>
              <a:rPr lang="fr-BE" dirty="0"/>
              <a:t> janvier 2021</a:t>
            </a:r>
          </a:p>
        </p:txBody>
      </p:sp>
      <p:sp>
        <p:nvSpPr>
          <p:cNvPr id="2" name="Titre 1">
            <a:extLst>
              <a:ext uri="{FF2B5EF4-FFF2-40B4-BE49-F238E27FC236}">
                <a16:creationId xmlns:a16="http://schemas.microsoft.com/office/drawing/2014/main" id="{36F0FA20-FDC2-0824-DF4A-72E0164C2D0B}"/>
              </a:ext>
            </a:extLst>
          </p:cNvPr>
          <p:cNvSpPr>
            <a:spLocks noGrp="1"/>
          </p:cNvSpPr>
          <p:nvPr>
            <p:ph type="title"/>
          </p:nvPr>
        </p:nvSpPr>
        <p:spPr>
          <a:xfrm>
            <a:off x="2555776" y="0"/>
            <a:ext cx="6588224" cy="1196752"/>
          </a:xfrm>
        </p:spPr>
        <p:txBody>
          <a:bodyPr/>
          <a:lstStyle/>
          <a:p>
            <a:endParaRPr lang="fr-BE" dirty="0"/>
          </a:p>
        </p:txBody>
      </p:sp>
      <p:grpSp>
        <p:nvGrpSpPr>
          <p:cNvPr id="8" name="Groupe 7">
            <a:extLst>
              <a:ext uri="{FF2B5EF4-FFF2-40B4-BE49-F238E27FC236}">
                <a16:creationId xmlns:a16="http://schemas.microsoft.com/office/drawing/2014/main" id="{2C889E35-F6CC-7F55-A7F7-C5B7BBF9A112}"/>
              </a:ext>
            </a:extLst>
          </p:cNvPr>
          <p:cNvGrpSpPr/>
          <p:nvPr/>
        </p:nvGrpSpPr>
        <p:grpSpPr>
          <a:xfrm>
            <a:off x="251520" y="2112784"/>
            <a:ext cx="3195259" cy="1768336"/>
            <a:chOff x="251520" y="2112784"/>
            <a:chExt cx="3195259" cy="1768336"/>
          </a:xfrm>
        </p:grpSpPr>
        <p:pic>
          <p:nvPicPr>
            <p:cNvPr id="5" name="Image 4" descr="Une image contenant texte, diagramme, capture d’écran, ligne&#10;&#10;Description générée automatiquement">
              <a:extLst>
                <a:ext uri="{FF2B5EF4-FFF2-40B4-BE49-F238E27FC236}">
                  <a16:creationId xmlns:a16="http://schemas.microsoft.com/office/drawing/2014/main" id="{24288192-519F-AFAA-C6A4-B5B1CC1FB800}"/>
                </a:ext>
              </a:extLst>
            </p:cNvPr>
            <p:cNvPicPr>
              <a:picLocks noChangeAspect="1"/>
            </p:cNvPicPr>
            <p:nvPr/>
          </p:nvPicPr>
          <p:blipFill rotWithShape="1">
            <a:blip r:embed="rId2">
              <a:extLst>
                <a:ext uri="{28A0092B-C50C-407E-A947-70E740481C1C}">
                  <a14:useLocalDpi xmlns:a14="http://schemas.microsoft.com/office/drawing/2010/main" val="0"/>
                </a:ext>
              </a:extLst>
            </a:blip>
            <a:srcRect l="30115" t="36148" r="44008" b="53902"/>
            <a:stretch/>
          </p:blipFill>
          <p:spPr>
            <a:xfrm>
              <a:off x="484105" y="2112784"/>
              <a:ext cx="2962674" cy="1575436"/>
            </a:xfrm>
            <a:prstGeom prst="rect">
              <a:avLst/>
            </a:prstGeom>
          </p:spPr>
        </p:pic>
        <p:sp>
          <p:nvSpPr>
            <p:cNvPr id="7" name="Rectangle 6">
              <a:extLst>
                <a:ext uri="{FF2B5EF4-FFF2-40B4-BE49-F238E27FC236}">
                  <a16:creationId xmlns:a16="http://schemas.microsoft.com/office/drawing/2014/main" id="{4658638D-865D-A214-9C3B-39AC53500F6D}"/>
                </a:ext>
              </a:extLst>
            </p:cNvPr>
            <p:cNvSpPr/>
            <p:nvPr/>
          </p:nvSpPr>
          <p:spPr>
            <a:xfrm>
              <a:off x="251520" y="3474653"/>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grpSp>
    </p:spTree>
    <p:extLst>
      <p:ext uri="{BB962C8B-B14F-4D97-AF65-F5344CB8AC3E}">
        <p14:creationId xmlns:p14="http://schemas.microsoft.com/office/powerpoint/2010/main" val="127773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Exemple 1</a:t>
            </a:r>
          </a:p>
          <a:p>
            <a:pPr lvl="1"/>
            <a:r>
              <a:rPr lang="fr-BE" dirty="0"/>
              <a:t>Lot de miscanthus</a:t>
            </a:r>
          </a:p>
          <a:p>
            <a:pPr lvl="1"/>
            <a:r>
              <a:rPr lang="fr-BE" dirty="0"/>
              <a:t>Utilisation de biomasse depuis 2018</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13</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2" name="ZoneTexte 1">
            <a:extLst>
              <a:ext uri="{FF2B5EF4-FFF2-40B4-BE49-F238E27FC236}">
                <a16:creationId xmlns:a16="http://schemas.microsoft.com/office/drawing/2014/main" id="{4BBE38B0-DA70-5CC6-02FD-9F10A23CB68E}"/>
              </a:ext>
            </a:extLst>
          </p:cNvPr>
          <p:cNvSpPr txBox="1"/>
          <p:nvPr/>
        </p:nvSpPr>
        <p:spPr>
          <a:xfrm>
            <a:off x="7943056" y="2759426"/>
            <a:ext cx="1066800" cy="1169551"/>
          </a:xfrm>
          <a:prstGeom prst="rect">
            <a:avLst/>
          </a:prstGeom>
          <a:noFill/>
          <a:ln>
            <a:solidFill>
              <a:srgbClr val="FF0000"/>
            </a:solidFill>
          </a:ln>
        </p:spPr>
        <p:txBody>
          <a:bodyPr wrap="square" rtlCol="0">
            <a:spAutoFit/>
          </a:bodyPr>
          <a:lstStyle/>
          <a:p>
            <a:r>
              <a:rPr lang="fr-BE" sz="1400" dirty="0">
                <a:solidFill>
                  <a:srgbClr val="FF0000"/>
                </a:solidFill>
              </a:rPr>
              <a:t>concerné par les Art. 5 à 10 de l’AGW durabilité</a:t>
            </a:r>
          </a:p>
        </p:txBody>
      </p:sp>
      <p:cxnSp>
        <p:nvCxnSpPr>
          <p:cNvPr id="7" name="Connecteur droit avec flèche 6">
            <a:extLst>
              <a:ext uri="{FF2B5EF4-FFF2-40B4-BE49-F238E27FC236}">
                <a16:creationId xmlns:a16="http://schemas.microsoft.com/office/drawing/2014/main" id="{B0946374-E05B-E712-92C0-4195F6D0215D}"/>
              </a:ext>
            </a:extLst>
          </p:cNvPr>
          <p:cNvCxnSpPr>
            <a:cxnSpLocks/>
          </p:cNvCxnSpPr>
          <p:nvPr/>
        </p:nvCxnSpPr>
        <p:spPr>
          <a:xfrm>
            <a:off x="5796136" y="3335490"/>
            <a:ext cx="2146920" cy="5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cxnSp>
        <p:nvCxnSpPr>
          <p:cNvPr id="20" name="Connecteur droit avec flèche 19">
            <a:extLst>
              <a:ext uri="{FF2B5EF4-FFF2-40B4-BE49-F238E27FC236}">
                <a16:creationId xmlns:a16="http://schemas.microsoft.com/office/drawing/2014/main" id="{DF37AA83-F856-26E4-6FB9-4A1F969132F2}"/>
              </a:ext>
            </a:extLst>
          </p:cNvPr>
          <p:cNvCxnSpPr>
            <a:cxnSpLocks/>
          </p:cNvCxnSpPr>
          <p:nvPr/>
        </p:nvCxnSpPr>
        <p:spPr>
          <a:xfrm>
            <a:off x="5220072" y="33265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C47D26D-1CD7-752C-9D2A-EF8A5FEA046E}"/>
              </a:ext>
            </a:extLst>
          </p:cNvPr>
          <p:cNvCxnSpPr>
            <a:cxnSpLocks/>
          </p:cNvCxnSpPr>
          <p:nvPr/>
        </p:nvCxnSpPr>
        <p:spPr>
          <a:xfrm>
            <a:off x="6228184" y="620688"/>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3E70FDC-534B-8FB9-9954-06984E379273}"/>
              </a:ext>
            </a:extLst>
          </p:cNvPr>
          <p:cNvCxnSpPr>
            <a:cxnSpLocks/>
          </p:cNvCxnSpPr>
          <p:nvPr/>
        </p:nvCxnSpPr>
        <p:spPr>
          <a:xfrm>
            <a:off x="6228184" y="155679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982005C-A40C-639F-AF8D-C783A108BF56}"/>
              </a:ext>
            </a:extLst>
          </p:cNvPr>
          <p:cNvCxnSpPr>
            <a:cxnSpLocks/>
          </p:cNvCxnSpPr>
          <p:nvPr/>
        </p:nvCxnSpPr>
        <p:spPr>
          <a:xfrm>
            <a:off x="6228184" y="227687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7038E9DD-EDFD-CD72-9622-29A60AF823A8}"/>
              </a:ext>
            </a:extLst>
          </p:cNvPr>
          <p:cNvCxnSpPr>
            <a:cxnSpLocks/>
          </p:cNvCxnSpPr>
          <p:nvPr/>
        </p:nvCxnSpPr>
        <p:spPr>
          <a:xfrm>
            <a:off x="4860032" y="2759426"/>
            <a:ext cx="0" cy="4105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643ACD7-3DE8-9EFE-ECD5-1964DB32A559}"/>
              </a:ext>
            </a:extLst>
          </p:cNvPr>
          <p:cNvCxnSpPr>
            <a:cxnSpLocks/>
          </p:cNvCxnSpPr>
          <p:nvPr/>
        </p:nvCxnSpPr>
        <p:spPr>
          <a:xfrm>
            <a:off x="4860032" y="2780928"/>
            <a:ext cx="864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DE9B5378-8377-4A87-A9BB-0D7C1E72625E}"/>
              </a:ext>
            </a:extLst>
          </p:cNvPr>
          <p:cNvCxnSpPr>
            <a:cxnSpLocks/>
          </p:cNvCxnSpPr>
          <p:nvPr/>
        </p:nvCxnSpPr>
        <p:spPr>
          <a:xfrm>
            <a:off x="4855719" y="371703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D43C6456-550B-E136-E62B-A3483BC8700B}"/>
              </a:ext>
            </a:extLst>
          </p:cNvPr>
          <p:cNvCxnSpPr>
            <a:cxnSpLocks/>
          </p:cNvCxnSpPr>
          <p:nvPr/>
        </p:nvCxnSpPr>
        <p:spPr>
          <a:xfrm>
            <a:off x="5292080" y="4149080"/>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4B1D1C3B-7C43-E25B-D50E-24F6F97EC173}"/>
              </a:ext>
            </a:extLst>
          </p:cNvPr>
          <p:cNvCxnSpPr>
            <a:cxnSpLocks/>
          </p:cNvCxnSpPr>
          <p:nvPr/>
        </p:nvCxnSpPr>
        <p:spPr>
          <a:xfrm>
            <a:off x="7164288" y="4149080"/>
            <a:ext cx="0" cy="338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C2BB3EC-B847-B121-0E08-4DB5005861E1}"/>
              </a:ext>
            </a:extLst>
          </p:cNvPr>
          <p:cNvCxnSpPr>
            <a:cxnSpLocks/>
          </p:cNvCxnSpPr>
          <p:nvPr/>
        </p:nvCxnSpPr>
        <p:spPr>
          <a:xfrm>
            <a:off x="6732240" y="4149080"/>
            <a:ext cx="4565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29224316-390C-366C-05F8-8EFE5F7BC7EB}"/>
              </a:ext>
            </a:extLst>
          </p:cNvPr>
          <p:cNvCxnSpPr>
            <a:cxnSpLocks/>
          </p:cNvCxnSpPr>
          <p:nvPr/>
        </p:nvCxnSpPr>
        <p:spPr>
          <a:xfrm>
            <a:off x="7596336" y="4725144"/>
            <a:ext cx="2880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AB9A7C68-EFB7-21E9-57B3-DE72312C7783}"/>
              </a:ext>
            </a:extLst>
          </p:cNvPr>
          <p:cNvCxnSpPr>
            <a:cxnSpLocks/>
          </p:cNvCxnSpPr>
          <p:nvPr/>
        </p:nvCxnSpPr>
        <p:spPr>
          <a:xfrm>
            <a:off x="7881569" y="4725144"/>
            <a:ext cx="2799"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548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Exemple 2</a:t>
            </a:r>
          </a:p>
          <a:p>
            <a:pPr lvl="1"/>
            <a:r>
              <a:rPr lang="fr-BE" dirty="0"/>
              <a:t>Pellets bois</a:t>
            </a:r>
          </a:p>
          <a:p>
            <a:pPr lvl="1"/>
            <a:r>
              <a:rPr lang="fr-BE" dirty="0"/>
              <a:t>Première utilisation de biomasse en 2021</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14</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2" name="ZoneTexte 1">
            <a:extLst>
              <a:ext uri="{FF2B5EF4-FFF2-40B4-BE49-F238E27FC236}">
                <a16:creationId xmlns:a16="http://schemas.microsoft.com/office/drawing/2014/main" id="{4BBE38B0-DA70-5CC6-02FD-9F10A23CB68E}"/>
              </a:ext>
            </a:extLst>
          </p:cNvPr>
          <p:cNvSpPr txBox="1"/>
          <p:nvPr/>
        </p:nvSpPr>
        <p:spPr>
          <a:xfrm>
            <a:off x="7943056" y="2759426"/>
            <a:ext cx="1066800" cy="1169551"/>
          </a:xfrm>
          <a:prstGeom prst="rect">
            <a:avLst/>
          </a:prstGeom>
          <a:noFill/>
          <a:ln>
            <a:solidFill>
              <a:srgbClr val="FF0000"/>
            </a:solidFill>
          </a:ln>
        </p:spPr>
        <p:txBody>
          <a:bodyPr wrap="square" rtlCol="0">
            <a:spAutoFit/>
          </a:bodyPr>
          <a:lstStyle/>
          <a:p>
            <a:r>
              <a:rPr lang="fr-BE" sz="1400" dirty="0">
                <a:solidFill>
                  <a:srgbClr val="FF0000"/>
                </a:solidFill>
              </a:rPr>
              <a:t>concerné par les Art. 5 à 10 de l’AGW durabilité</a:t>
            </a:r>
          </a:p>
        </p:txBody>
      </p:sp>
      <p:cxnSp>
        <p:nvCxnSpPr>
          <p:cNvPr id="7" name="Connecteur droit avec flèche 6">
            <a:extLst>
              <a:ext uri="{FF2B5EF4-FFF2-40B4-BE49-F238E27FC236}">
                <a16:creationId xmlns:a16="http://schemas.microsoft.com/office/drawing/2014/main" id="{B0946374-E05B-E712-92C0-4195F6D0215D}"/>
              </a:ext>
            </a:extLst>
          </p:cNvPr>
          <p:cNvCxnSpPr>
            <a:cxnSpLocks/>
          </p:cNvCxnSpPr>
          <p:nvPr/>
        </p:nvCxnSpPr>
        <p:spPr>
          <a:xfrm>
            <a:off x="5796136" y="3335490"/>
            <a:ext cx="2146920" cy="55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5C344C83-0C08-00B2-036B-665BD0512406}"/>
              </a:ext>
            </a:extLst>
          </p:cNvPr>
          <p:cNvSpPr txBox="1"/>
          <p:nvPr/>
        </p:nvSpPr>
        <p:spPr>
          <a:xfrm>
            <a:off x="7956376" y="5117687"/>
            <a:ext cx="1066800" cy="954107"/>
          </a:xfrm>
          <a:prstGeom prst="rect">
            <a:avLst/>
          </a:prstGeom>
          <a:noFill/>
          <a:ln>
            <a:solidFill>
              <a:srgbClr val="FF0000"/>
            </a:solidFill>
          </a:ln>
        </p:spPr>
        <p:txBody>
          <a:bodyPr wrap="square" rtlCol="0">
            <a:spAutoFit/>
          </a:bodyPr>
          <a:lstStyle/>
          <a:p>
            <a:r>
              <a:rPr lang="fr-BE" sz="1400" dirty="0">
                <a:solidFill>
                  <a:srgbClr val="FF0000"/>
                </a:solidFill>
              </a:rPr>
              <a:t>Concerné par l’ Art.11 de l’AGW durabilité</a:t>
            </a:r>
          </a:p>
        </p:txBody>
      </p:sp>
      <p:cxnSp>
        <p:nvCxnSpPr>
          <p:cNvPr id="9" name="Connecteur droit avec flèche 8">
            <a:extLst>
              <a:ext uri="{FF2B5EF4-FFF2-40B4-BE49-F238E27FC236}">
                <a16:creationId xmlns:a16="http://schemas.microsoft.com/office/drawing/2014/main" id="{9E9CA265-F7CD-8647-4369-D258216CDA5C}"/>
              </a:ext>
            </a:extLst>
          </p:cNvPr>
          <p:cNvCxnSpPr>
            <a:cxnSpLocks/>
            <a:endCxn id="8" idx="1"/>
          </p:cNvCxnSpPr>
          <p:nvPr/>
        </p:nvCxnSpPr>
        <p:spPr>
          <a:xfrm>
            <a:off x="7020272" y="5594741"/>
            <a:ext cx="9361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cxnSp>
        <p:nvCxnSpPr>
          <p:cNvPr id="20" name="Connecteur droit avec flèche 19">
            <a:extLst>
              <a:ext uri="{FF2B5EF4-FFF2-40B4-BE49-F238E27FC236}">
                <a16:creationId xmlns:a16="http://schemas.microsoft.com/office/drawing/2014/main" id="{DF37AA83-F856-26E4-6FB9-4A1F969132F2}"/>
              </a:ext>
            </a:extLst>
          </p:cNvPr>
          <p:cNvCxnSpPr>
            <a:cxnSpLocks/>
          </p:cNvCxnSpPr>
          <p:nvPr/>
        </p:nvCxnSpPr>
        <p:spPr>
          <a:xfrm>
            <a:off x="5220072" y="33265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C47D26D-1CD7-752C-9D2A-EF8A5FEA046E}"/>
              </a:ext>
            </a:extLst>
          </p:cNvPr>
          <p:cNvCxnSpPr>
            <a:cxnSpLocks/>
          </p:cNvCxnSpPr>
          <p:nvPr/>
        </p:nvCxnSpPr>
        <p:spPr>
          <a:xfrm>
            <a:off x="6228184" y="620688"/>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3E70FDC-534B-8FB9-9954-06984E379273}"/>
              </a:ext>
            </a:extLst>
          </p:cNvPr>
          <p:cNvCxnSpPr>
            <a:cxnSpLocks/>
          </p:cNvCxnSpPr>
          <p:nvPr/>
        </p:nvCxnSpPr>
        <p:spPr>
          <a:xfrm>
            <a:off x="6228184" y="155679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982005C-A40C-639F-AF8D-C783A108BF56}"/>
              </a:ext>
            </a:extLst>
          </p:cNvPr>
          <p:cNvCxnSpPr>
            <a:cxnSpLocks/>
          </p:cNvCxnSpPr>
          <p:nvPr/>
        </p:nvCxnSpPr>
        <p:spPr>
          <a:xfrm>
            <a:off x="6228184" y="227687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7038E9DD-EDFD-CD72-9622-29A60AF823A8}"/>
              </a:ext>
            </a:extLst>
          </p:cNvPr>
          <p:cNvCxnSpPr>
            <a:cxnSpLocks/>
          </p:cNvCxnSpPr>
          <p:nvPr/>
        </p:nvCxnSpPr>
        <p:spPr>
          <a:xfrm>
            <a:off x="4860032" y="2759426"/>
            <a:ext cx="0" cy="4105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643ACD7-3DE8-9EFE-ECD5-1964DB32A559}"/>
              </a:ext>
            </a:extLst>
          </p:cNvPr>
          <p:cNvCxnSpPr>
            <a:cxnSpLocks/>
          </p:cNvCxnSpPr>
          <p:nvPr/>
        </p:nvCxnSpPr>
        <p:spPr>
          <a:xfrm>
            <a:off x="4860032" y="2780928"/>
            <a:ext cx="864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DE9B5378-8377-4A87-A9BB-0D7C1E72625E}"/>
              </a:ext>
            </a:extLst>
          </p:cNvPr>
          <p:cNvCxnSpPr>
            <a:cxnSpLocks/>
          </p:cNvCxnSpPr>
          <p:nvPr/>
        </p:nvCxnSpPr>
        <p:spPr>
          <a:xfrm>
            <a:off x="4855719" y="371703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D43C6456-550B-E136-E62B-A3483BC8700B}"/>
              </a:ext>
            </a:extLst>
          </p:cNvPr>
          <p:cNvCxnSpPr>
            <a:cxnSpLocks/>
          </p:cNvCxnSpPr>
          <p:nvPr/>
        </p:nvCxnSpPr>
        <p:spPr>
          <a:xfrm>
            <a:off x="5292080" y="4149080"/>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4B1D1C3B-7C43-E25B-D50E-24F6F97EC173}"/>
              </a:ext>
            </a:extLst>
          </p:cNvPr>
          <p:cNvCxnSpPr>
            <a:cxnSpLocks/>
          </p:cNvCxnSpPr>
          <p:nvPr/>
        </p:nvCxnSpPr>
        <p:spPr>
          <a:xfrm>
            <a:off x="7164288" y="4149080"/>
            <a:ext cx="0" cy="338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C2BB3EC-B847-B121-0E08-4DB5005861E1}"/>
              </a:ext>
            </a:extLst>
          </p:cNvPr>
          <p:cNvCxnSpPr>
            <a:cxnSpLocks/>
          </p:cNvCxnSpPr>
          <p:nvPr/>
        </p:nvCxnSpPr>
        <p:spPr>
          <a:xfrm>
            <a:off x="6732240" y="4149080"/>
            <a:ext cx="4565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C736D55-6BEF-06E0-32C1-2117DAB37B55}"/>
              </a:ext>
            </a:extLst>
          </p:cNvPr>
          <p:cNvCxnSpPr>
            <a:cxnSpLocks/>
          </p:cNvCxnSpPr>
          <p:nvPr/>
        </p:nvCxnSpPr>
        <p:spPr>
          <a:xfrm flipH="1">
            <a:off x="6228184" y="5229200"/>
            <a:ext cx="9361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CC4AB35C-7551-2D42-C675-D54F63DA4868}"/>
              </a:ext>
            </a:extLst>
          </p:cNvPr>
          <p:cNvCxnSpPr>
            <a:cxnSpLocks/>
          </p:cNvCxnSpPr>
          <p:nvPr/>
        </p:nvCxnSpPr>
        <p:spPr>
          <a:xfrm>
            <a:off x="7139820" y="5013176"/>
            <a:ext cx="0"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7298B3FE-4674-B05F-8503-65EA58ADCE5A}"/>
              </a:ext>
            </a:extLst>
          </p:cNvPr>
          <p:cNvCxnSpPr>
            <a:cxnSpLocks/>
          </p:cNvCxnSpPr>
          <p:nvPr/>
        </p:nvCxnSpPr>
        <p:spPr>
          <a:xfrm>
            <a:off x="6228184" y="5201205"/>
            <a:ext cx="0" cy="244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96966B2E-6C2D-9387-44BE-D1E8B01DE860}"/>
              </a:ext>
            </a:extLst>
          </p:cNvPr>
          <p:cNvCxnSpPr>
            <a:cxnSpLocks/>
          </p:cNvCxnSpPr>
          <p:nvPr/>
        </p:nvCxnSpPr>
        <p:spPr>
          <a:xfrm>
            <a:off x="6228184" y="6066156"/>
            <a:ext cx="0" cy="244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B69D15FF-829A-1DC0-BDF7-BA6D32964A82}"/>
              </a:ext>
            </a:extLst>
          </p:cNvPr>
          <p:cNvCxnSpPr>
            <a:cxnSpLocks/>
          </p:cNvCxnSpPr>
          <p:nvPr/>
        </p:nvCxnSpPr>
        <p:spPr>
          <a:xfrm>
            <a:off x="6732240" y="6525344"/>
            <a:ext cx="7920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8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Exemple 3</a:t>
            </a:r>
          </a:p>
          <a:p>
            <a:pPr lvl="1"/>
            <a:r>
              <a:rPr lang="fr-BE" dirty="0"/>
              <a:t>Lot de biomasse utilisé = déchets municipaux solides</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15</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cxnSp>
        <p:nvCxnSpPr>
          <p:cNvPr id="20" name="Connecteur droit avec flèche 19">
            <a:extLst>
              <a:ext uri="{FF2B5EF4-FFF2-40B4-BE49-F238E27FC236}">
                <a16:creationId xmlns:a16="http://schemas.microsoft.com/office/drawing/2014/main" id="{DF37AA83-F856-26E4-6FB9-4A1F969132F2}"/>
              </a:ext>
            </a:extLst>
          </p:cNvPr>
          <p:cNvCxnSpPr>
            <a:cxnSpLocks/>
          </p:cNvCxnSpPr>
          <p:nvPr/>
        </p:nvCxnSpPr>
        <p:spPr>
          <a:xfrm>
            <a:off x="5220072" y="33265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C47D26D-1CD7-752C-9D2A-EF8A5FEA046E}"/>
              </a:ext>
            </a:extLst>
          </p:cNvPr>
          <p:cNvCxnSpPr>
            <a:cxnSpLocks/>
          </p:cNvCxnSpPr>
          <p:nvPr/>
        </p:nvCxnSpPr>
        <p:spPr>
          <a:xfrm>
            <a:off x="6228184" y="620688"/>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3E70FDC-534B-8FB9-9954-06984E379273}"/>
              </a:ext>
            </a:extLst>
          </p:cNvPr>
          <p:cNvCxnSpPr>
            <a:cxnSpLocks/>
          </p:cNvCxnSpPr>
          <p:nvPr/>
        </p:nvCxnSpPr>
        <p:spPr>
          <a:xfrm>
            <a:off x="6228184" y="155679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AB9A7C68-EFB7-21E9-57B3-DE72312C7783}"/>
              </a:ext>
            </a:extLst>
          </p:cNvPr>
          <p:cNvCxnSpPr>
            <a:cxnSpLocks/>
          </p:cNvCxnSpPr>
          <p:nvPr/>
        </p:nvCxnSpPr>
        <p:spPr>
          <a:xfrm>
            <a:off x="7881569" y="4725144"/>
            <a:ext cx="2799"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5AEA6FC8-DF43-360C-5C89-377263D55E19}"/>
              </a:ext>
            </a:extLst>
          </p:cNvPr>
          <p:cNvCxnSpPr>
            <a:cxnSpLocks/>
          </p:cNvCxnSpPr>
          <p:nvPr/>
        </p:nvCxnSpPr>
        <p:spPr>
          <a:xfrm>
            <a:off x="7881569" y="2060848"/>
            <a:ext cx="0" cy="26962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CF32C450-0239-CB2E-55B5-89E4234C9272}"/>
              </a:ext>
            </a:extLst>
          </p:cNvPr>
          <p:cNvCxnSpPr>
            <a:cxnSpLocks/>
          </p:cNvCxnSpPr>
          <p:nvPr/>
        </p:nvCxnSpPr>
        <p:spPr>
          <a:xfrm>
            <a:off x="6732240" y="2060848"/>
            <a:ext cx="11493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04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Exemple 4</a:t>
            </a:r>
          </a:p>
          <a:p>
            <a:pPr lvl="1"/>
            <a:r>
              <a:rPr lang="fr-BE" dirty="0"/>
              <a:t>Installation qui utilise du biogaz produit sur site, issus de déchets de production</a:t>
            </a:r>
          </a:p>
          <a:p>
            <a:pPr lvl="1"/>
            <a:r>
              <a:rPr lang="fr-BE" dirty="0"/>
              <a:t>Utilisation de biomasse depuis 2018</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16</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cxnSp>
        <p:nvCxnSpPr>
          <p:cNvPr id="20" name="Connecteur droit avec flèche 19">
            <a:extLst>
              <a:ext uri="{FF2B5EF4-FFF2-40B4-BE49-F238E27FC236}">
                <a16:creationId xmlns:a16="http://schemas.microsoft.com/office/drawing/2014/main" id="{DF37AA83-F856-26E4-6FB9-4A1F969132F2}"/>
              </a:ext>
            </a:extLst>
          </p:cNvPr>
          <p:cNvCxnSpPr>
            <a:cxnSpLocks/>
          </p:cNvCxnSpPr>
          <p:nvPr/>
        </p:nvCxnSpPr>
        <p:spPr>
          <a:xfrm>
            <a:off x="5220072" y="33265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C47D26D-1CD7-752C-9D2A-EF8A5FEA046E}"/>
              </a:ext>
            </a:extLst>
          </p:cNvPr>
          <p:cNvCxnSpPr>
            <a:cxnSpLocks/>
          </p:cNvCxnSpPr>
          <p:nvPr/>
        </p:nvCxnSpPr>
        <p:spPr>
          <a:xfrm>
            <a:off x="6228184" y="620688"/>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3E70FDC-534B-8FB9-9954-06984E379273}"/>
              </a:ext>
            </a:extLst>
          </p:cNvPr>
          <p:cNvCxnSpPr>
            <a:cxnSpLocks/>
          </p:cNvCxnSpPr>
          <p:nvPr/>
        </p:nvCxnSpPr>
        <p:spPr>
          <a:xfrm>
            <a:off x="6228184" y="155679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982005C-A40C-639F-AF8D-C783A108BF56}"/>
              </a:ext>
            </a:extLst>
          </p:cNvPr>
          <p:cNvCxnSpPr>
            <a:cxnSpLocks/>
          </p:cNvCxnSpPr>
          <p:nvPr/>
        </p:nvCxnSpPr>
        <p:spPr>
          <a:xfrm>
            <a:off x="6228184" y="227687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4B1D1C3B-7C43-E25B-D50E-24F6F97EC173}"/>
              </a:ext>
            </a:extLst>
          </p:cNvPr>
          <p:cNvCxnSpPr>
            <a:cxnSpLocks/>
          </p:cNvCxnSpPr>
          <p:nvPr/>
        </p:nvCxnSpPr>
        <p:spPr>
          <a:xfrm>
            <a:off x="7164288" y="4149080"/>
            <a:ext cx="0" cy="338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C2BB3EC-B847-B121-0E08-4DB5005861E1}"/>
              </a:ext>
            </a:extLst>
          </p:cNvPr>
          <p:cNvCxnSpPr>
            <a:cxnSpLocks/>
          </p:cNvCxnSpPr>
          <p:nvPr/>
        </p:nvCxnSpPr>
        <p:spPr>
          <a:xfrm>
            <a:off x="6732240" y="4149080"/>
            <a:ext cx="4565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29224316-390C-366C-05F8-8EFE5F7BC7EB}"/>
              </a:ext>
            </a:extLst>
          </p:cNvPr>
          <p:cNvCxnSpPr>
            <a:cxnSpLocks/>
          </p:cNvCxnSpPr>
          <p:nvPr/>
        </p:nvCxnSpPr>
        <p:spPr>
          <a:xfrm>
            <a:off x="7596336" y="4725144"/>
            <a:ext cx="2880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AB9A7C68-EFB7-21E9-57B3-DE72312C7783}"/>
              </a:ext>
            </a:extLst>
          </p:cNvPr>
          <p:cNvCxnSpPr>
            <a:cxnSpLocks/>
          </p:cNvCxnSpPr>
          <p:nvPr/>
        </p:nvCxnSpPr>
        <p:spPr>
          <a:xfrm>
            <a:off x="7881569" y="4725144"/>
            <a:ext cx="2799"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7A353F5C-0390-8ED9-3304-16FDA7F37860}"/>
              </a:ext>
            </a:extLst>
          </p:cNvPr>
          <p:cNvCxnSpPr>
            <a:cxnSpLocks/>
          </p:cNvCxnSpPr>
          <p:nvPr/>
        </p:nvCxnSpPr>
        <p:spPr>
          <a:xfrm>
            <a:off x="6207968" y="3058209"/>
            <a:ext cx="0" cy="870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00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Exemple 5</a:t>
            </a:r>
          </a:p>
          <a:p>
            <a:pPr lvl="1"/>
            <a:r>
              <a:rPr lang="fr-BE" dirty="0"/>
              <a:t>Lot de biomasse LIQUIDE, déchet industriel (ex : déchet d’huiles végétales)</a:t>
            </a:r>
          </a:p>
          <a:p>
            <a:pPr lvl="1"/>
            <a:r>
              <a:rPr lang="fr-BE" dirty="0"/>
              <a:t>Utilisation de biomasse depuis 2018</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17</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8" name="ZoneTexte 7">
            <a:extLst>
              <a:ext uri="{FF2B5EF4-FFF2-40B4-BE49-F238E27FC236}">
                <a16:creationId xmlns:a16="http://schemas.microsoft.com/office/drawing/2014/main" id="{5C344C83-0C08-00B2-036B-665BD0512406}"/>
              </a:ext>
            </a:extLst>
          </p:cNvPr>
          <p:cNvSpPr txBox="1"/>
          <p:nvPr/>
        </p:nvSpPr>
        <p:spPr>
          <a:xfrm>
            <a:off x="7956376" y="5117687"/>
            <a:ext cx="1066800" cy="954107"/>
          </a:xfrm>
          <a:prstGeom prst="rect">
            <a:avLst/>
          </a:prstGeom>
          <a:noFill/>
          <a:ln>
            <a:solidFill>
              <a:srgbClr val="FF0000"/>
            </a:solidFill>
          </a:ln>
        </p:spPr>
        <p:txBody>
          <a:bodyPr wrap="square" rtlCol="0">
            <a:spAutoFit/>
          </a:bodyPr>
          <a:lstStyle/>
          <a:p>
            <a:r>
              <a:rPr lang="fr-BE" sz="1400" dirty="0">
                <a:solidFill>
                  <a:srgbClr val="FF0000"/>
                </a:solidFill>
              </a:rPr>
              <a:t>Concerné par l’ Art.11 de l’AGW durabilité</a:t>
            </a:r>
          </a:p>
        </p:txBody>
      </p:sp>
      <p:cxnSp>
        <p:nvCxnSpPr>
          <p:cNvPr id="9" name="Connecteur droit avec flèche 8">
            <a:extLst>
              <a:ext uri="{FF2B5EF4-FFF2-40B4-BE49-F238E27FC236}">
                <a16:creationId xmlns:a16="http://schemas.microsoft.com/office/drawing/2014/main" id="{9E9CA265-F7CD-8647-4369-D258216CDA5C}"/>
              </a:ext>
            </a:extLst>
          </p:cNvPr>
          <p:cNvCxnSpPr>
            <a:cxnSpLocks/>
            <a:endCxn id="8" idx="1"/>
          </p:cNvCxnSpPr>
          <p:nvPr/>
        </p:nvCxnSpPr>
        <p:spPr>
          <a:xfrm>
            <a:off x="7020272" y="5594741"/>
            <a:ext cx="936104"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cxnSp>
        <p:nvCxnSpPr>
          <p:cNvPr id="20" name="Connecteur droit avec flèche 19">
            <a:extLst>
              <a:ext uri="{FF2B5EF4-FFF2-40B4-BE49-F238E27FC236}">
                <a16:creationId xmlns:a16="http://schemas.microsoft.com/office/drawing/2014/main" id="{DF37AA83-F856-26E4-6FB9-4A1F969132F2}"/>
              </a:ext>
            </a:extLst>
          </p:cNvPr>
          <p:cNvCxnSpPr>
            <a:cxnSpLocks/>
          </p:cNvCxnSpPr>
          <p:nvPr/>
        </p:nvCxnSpPr>
        <p:spPr>
          <a:xfrm>
            <a:off x="5220072" y="33265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C47D26D-1CD7-752C-9D2A-EF8A5FEA046E}"/>
              </a:ext>
            </a:extLst>
          </p:cNvPr>
          <p:cNvCxnSpPr>
            <a:cxnSpLocks/>
          </p:cNvCxnSpPr>
          <p:nvPr/>
        </p:nvCxnSpPr>
        <p:spPr>
          <a:xfrm>
            <a:off x="6228184" y="620688"/>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3E70FDC-534B-8FB9-9954-06984E379273}"/>
              </a:ext>
            </a:extLst>
          </p:cNvPr>
          <p:cNvCxnSpPr>
            <a:cxnSpLocks/>
          </p:cNvCxnSpPr>
          <p:nvPr/>
        </p:nvCxnSpPr>
        <p:spPr>
          <a:xfrm>
            <a:off x="6228184" y="155679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982005C-A40C-639F-AF8D-C783A108BF56}"/>
              </a:ext>
            </a:extLst>
          </p:cNvPr>
          <p:cNvCxnSpPr>
            <a:cxnSpLocks/>
          </p:cNvCxnSpPr>
          <p:nvPr/>
        </p:nvCxnSpPr>
        <p:spPr>
          <a:xfrm>
            <a:off x="6228184" y="227687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8CADA0EF-1A0C-A65A-5CA6-145466460BBF}"/>
              </a:ext>
            </a:extLst>
          </p:cNvPr>
          <p:cNvCxnSpPr>
            <a:cxnSpLocks/>
          </p:cNvCxnSpPr>
          <p:nvPr/>
        </p:nvCxnSpPr>
        <p:spPr>
          <a:xfrm>
            <a:off x="6228184" y="4487618"/>
            <a:ext cx="0" cy="7415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7298B3FE-4674-B05F-8503-65EA58ADCE5A}"/>
              </a:ext>
            </a:extLst>
          </p:cNvPr>
          <p:cNvCxnSpPr>
            <a:cxnSpLocks/>
          </p:cNvCxnSpPr>
          <p:nvPr/>
        </p:nvCxnSpPr>
        <p:spPr>
          <a:xfrm>
            <a:off x="6228184" y="5201205"/>
            <a:ext cx="0" cy="244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96966B2E-6C2D-9387-44BE-D1E8B01DE860}"/>
              </a:ext>
            </a:extLst>
          </p:cNvPr>
          <p:cNvCxnSpPr>
            <a:cxnSpLocks/>
          </p:cNvCxnSpPr>
          <p:nvPr/>
        </p:nvCxnSpPr>
        <p:spPr>
          <a:xfrm>
            <a:off x="6228184" y="6066156"/>
            <a:ext cx="0" cy="244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B69D15FF-829A-1DC0-BDF7-BA6D32964A82}"/>
              </a:ext>
            </a:extLst>
          </p:cNvPr>
          <p:cNvCxnSpPr>
            <a:cxnSpLocks/>
          </p:cNvCxnSpPr>
          <p:nvPr/>
        </p:nvCxnSpPr>
        <p:spPr>
          <a:xfrm>
            <a:off x="6732240" y="6525344"/>
            <a:ext cx="7920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7A353F5C-0390-8ED9-3304-16FDA7F37860}"/>
              </a:ext>
            </a:extLst>
          </p:cNvPr>
          <p:cNvCxnSpPr>
            <a:cxnSpLocks/>
          </p:cNvCxnSpPr>
          <p:nvPr/>
        </p:nvCxnSpPr>
        <p:spPr>
          <a:xfrm>
            <a:off x="6207968" y="3058209"/>
            <a:ext cx="0" cy="870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23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BE54-3E16-4F8B-36A3-1863A069E11C}"/>
              </a:ext>
            </a:extLst>
          </p:cNvPr>
          <p:cNvSpPr>
            <a:spLocks noGrp="1"/>
          </p:cNvSpPr>
          <p:nvPr>
            <p:ph type="title"/>
          </p:nvPr>
        </p:nvSpPr>
        <p:spPr>
          <a:xfrm>
            <a:off x="827584" y="2747962"/>
            <a:ext cx="7772400" cy="1362075"/>
          </a:xfrm>
        </p:spPr>
        <p:txBody>
          <a:bodyPr/>
          <a:lstStyle/>
          <a:p>
            <a:r>
              <a:rPr lang="fr-BE" dirty="0"/>
              <a:t>MISE à Jour </a:t>
            </a:r>
            <a:r>
              <a:rPr lang="fr-BE" dirty="0" err="1"/>
              <a:t>PdS</a:t>
            </a:r>
            <a:r>
              <a:rPr lang="fr-BE" dirty="0"/>
              <a:t> pour le 30 septembre 2023</a:t>
            </a:r>
          </a:p>
        </p:txBody>
      </p:sp>
      <p:sp>
        <p:nvSpPr>
          <p:cNvPr id="4" name="Espace réservé du numéro de diapositive 3">
            <a:extLst>
              <a:ext uri="{FF2B5EF4-FFF2-40B4-BE49-F238E27FC236}">
                <a16:creationId xmlns:a16="http://schemas.microsoft.com/office/drawing/2014/main" id="{444E0F8F-B6A8-5782-8058-6A1AF45E1ABC}"/>
              </a:ext>
            </a:extLst>
          </p:cNvPr>
          <p:cNvSpPr>
            <a:spLocks noGrp="1"/>
          </p:cNvSpPr>
          <p:nvPr>
            <p:ph type="sldNum" sz="quarter" idx="10"/>
          </p:nvPr>
        </p:nvSpPr>
        <p:spPr/>
        <p:txBody>
          <a:bodyPr/>
          <a:lstStyle/>
          <a:p>
            <a:pPr>
              <a:defRPr/>
            </a:pPr>
            <a:fld id="{A6C6D7C3-4EA9-4DFD-9927-E5C7CD16F32B}" type="slidenum">
              <a:rPr lang="fr-BE" smtClean="0"/>
              <a:pPr>
                <a:defRPr/>
              </a:pPr>
              <a:t>18</a:t>
            </a:fld>
            <a:endParaRPr lang="fr-BE" dirty="0"/>
          </a:p>
        </p:txBody>
      </p:sp>
    </p:spTree>
    <p:extLst>
      <p:ext uri="{BB962C8B-B14F-4D97-AF65-F5344CB8AC3E}">
        <p14:creationId xmlns:p14="http://schemas.microsoft.com/office/powerpoint/2010/main" val="1333434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p:txBody>
          <a:bodyPr/>
          <a:lstStyle/>
          <a:p>
            <a:r>
              <a:rPr lang="fr-BE" dirty="0"/>
              <a:t>Cette mise à jour est obligatoire, dès que vous utilisez </a:t>
            </a:r>
            <a:r>
              <a:rPr lang="fr-BE" u="sng" dirty="0"/>
              <a:t>au moins 1 type de biomasse </a:t>
            </a:r>
            <a:r>
              <a:rPr lang="fr-BE" dirty="0"/>
              <a:t>(peu importe si concerné ou non par critères RED II)</a:t>
            </a:r>
          </a:p>
          <a:p>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19</a:t>
            </a:fld>
            <a:endParaRPr lang="fr-BE" dirty="0"/>
          </a:p>
        </p:txBody>
      </p:sp>
    </p:spTree>
    <p:extLst>
      <p:ext uri="{BB962C8B-B14F-4D97-AF65-F5344CB8AC3E}">
        <p14:creationId xmlns:p14="http://schemas.microsoft.com/office/powerpoint/2010/main" val="62737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BE54-3E16-4F8B-36A3-1863A069E11C}"/>
              </a:ext>
            </a:extLst>
          </p:cNvPr>
          <p:cNvSpPr>
            <a:spLocks noGrp="1"/>
          </p:cNvSpPr>
          <p:nvPr>
            <p:ph type="title"/>
          </p:nvPr>
        </p:nvSpPr>
        <p:spPr>
          <a:xfrm>
            <a:off x="827584" y="2747962"/>
            <a:ext cx="7772400" cy="1362075"/>
          </a:xfrm>
        </p:spPr>
        <p:txBody>
          <a:bodyPr/>
          <a:lstStyle/>
          <a:p>
            <a:r>
              <a:rPr lang="fr-BE" dirty="0" err="1"/>
              <a:t>INtroDUCTION</a:t>
            </a:r>
            <a:endParaRPr lang="fr-BE" dirty="0"/>
          </a:p>
        </p:txBody>
      </p:sp>
      <p:sp>
        <p:nvSpPr>
          <p:cNvPr id="4" name="Espace réservé du numéro de diapositive 3">
            <a:extLst>
              <a:ext uri="{FF2B5EF4-FFF2-40B4-BE49-F238E27FC236}">
                <a16:creationId xmlns:a16="http://schemas.microsoft.com/office/drawing/2014/main" id="{444E0F8F-B6A8-5782-8058-6A1AF45E1ABC}"/>
              </a:ext>
            </a:extLst>
          </p:cNvPr>
          <p:cNvSpPr>
            <a:spLocks noGrp="1"/>
          </p:cNvSpPr>
          <p:nvPr>
            <p:ph type="sldNum" sz="quarter" idx="10"/>
          </p:nvPr>
        </p:nvSpPr>
        <p:spPr/>
        <p:txBody>
          <a:bodyPr/>
          <a:lstStyle/>
          <a:p>
            <a:pPr>
              <a:defRPr/>
            </a:pPr>
            <a:fld id="{A6C6D7C3-4EA9-4DFD-9927-E5C7CD16F32B}" type="slidenum">
              <a:rPr lang="fr-BE" smtClean="0"/>
              <a:pPr>
                <a:defRPr/>
              </a:pPr>
              <a:t>2</a:t>
            </a:fld>
            <a:endParaRPr lang="fr-BE" dirty="0"/>
          </a:p>
        </p:txBody>
      </p:sp>
    </p:spTree>
    <p:extLst>
      <p:ext uri="{BB962C8B-B14F-4D97-AF65-F5344CB8AC3E}">
        <p14:creationId xmlns:p14="http://schemas.microsoft.com/office/powerpoint/2010/main" val="12236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p:txBody>
          <a:bodyPr/>
          <a:lstStyle/>
          <a:p>
            <a:r>
              <a:rPr lang="fr-BE" dirty="0"/>
              <a:t>Remplir et annexer la liste détaillée des intrants biomasse de votre installation</a:t>
            </a:r>
          </a:p>
          <a:p>
            <a:pPr lvl="1"/>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20</a:t>
            </a:fld>
            <a:endParaRPr lang="fr-BE" dirty="0"/>
          </a:p>
        </p:txBody>
      </p:sp>
      <p:pic>
        <p:nvPicPr>
          <p:cNvPr id="6" name="Image 5" descr="Une image contenant texte, capture d’écran, logiciel, Icône d’ordinateur&#10;&#10;Description générée automatiquement">
            <a:extLst>
              <a:ext uri="{FF2B5EF4-FFF2-40B4-BE49-F238E27FC236}">
                <a16:creationId xmlns:a16="http://schemas.microsoft.com/office/drawing/2014/main" id="{9C03FC6B-00F3-ADAE-F719-7D40E476F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4864"/>
            <a:ext cx="9144000" cy="3732245"/>
          </a:xfrm>
          <a:prstGeom prst="rect">
            <a:avLst/>
          </a:prstGeom>
        </p:spPr>
      </p:pic>
    </p:spTree>
    <p:extLst>
      <p:ext uri="{BB962C8B-B14F-4D97-AF65-F5344CB8AC3E}">
        <p14:creationId xmlns:p14="http://schemas.microsoft.com/office/powerpoint/2010/main" val="339449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BC12C-882E-DD49-625B-F36A1D36645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3" name="Espace réservé du contenu 2">
            <a:extLst>
              <a:ext uri="{FF2B5EF4-FFF2-40B4-BE49-F238E27FC236}">
                <a16:creationId xmlns:a16="http://schemas.microsoft.com/office/drawing/2014/main" id="{3844DE40-8DBC-86AF-9D89-B4D2B4AD025F}"/>
              </a:ext>
            </a:extLst>
          </p:cNvPr>
          <p:cNvSpPr>
            <a:spLocks noGrp="1"/>
          </p:cNvSpPr>
          <p:nvPr>
            <p:ph idx="1"/>
          </p:nvPr>
        </p:nvSpPr>
        <p:spPr/>
        <p:txBody>
          <a:bodyPr/>
          <a:lstStyle/>
          <a:p>
            <a:r>
              <a:rPr lang="fr-BE" dirty="0"/>
              <a:t>Quand mettre à jour cette liste ?</a:t>
            </a:r>
          </a:p>
          <a:p>
            <a:pPr lvl="1"/>
            <a:r>
              <a:rPr lang="fr-BE" dirty="0"/>
              <a:t>Chaque fois qu’un </a:t>
            </a:r>
            <a:r>
              <a:rPr lang="fr-BE" u="sng" dirty="0"/>
              <a:t>nouveau flux biomasse </a:t>
            </a:r>
            <a:r>
              <a:rPr lang="fr-BE" dirty="0"/>
              <a:t>est envisagé, cette liste doit être mise à jour et être </a:t>
            </a:r>
            <a:r>
              <a:rPr lang="fr-BE" b="1" dirty="0"/>
              <a:t>annexé au plan de surveillance</a:t>
            </a:r>
            <a:r>
              <a:rPr lang="fr-BE" dirty="0"/>
              <a:t> </a:t>
            </a:r>
            <a:r>
              <a:rPr lang="fr-BE" b="1" dirty="0"/>
              <a:t>sans retard indu</a:t>
            </a:r>
            <a:endParaRPr lang="fr-BE" dirty="0"/>
          </a:p>
          <a:p>
            <a:pPr lvl="1"/>
            <a:r>
              <a:rPr lang="fr-BE" dirty="0"/>
              <a:t>En cas de </a:t>
            </a:r>
            <a:r>
              <a:rPr lang="fr-BE" u="sng" dirty="0"/>
              <a:t>changement de fournisseurs</a:t>
            </a:r>
            <a:r>
              <a:rPr lang="fr-BE" dirty="0"/>
              <a:t>, mettre à jour et </a:t>
            </a:r>
            <a:r>
              <a:rPr lang="fr-BE" b="1" dirty="0"/>
              <a:t>annexer au plan de surveillance </a:t>
            </a:r>
            <a:r>
              <a:rPr lang="fr-BE" dirty="0"/>
              <a:t>au plus tard pour le </a:t>
            </a:r>
            <a:r>
              <a:rPr lang="fr-BE" b="1" dirty="0"/>
              <a:t>31 décembre</a:t>
            </a:r>
          </a:p>
        </p:txBody>
      </p:sp>
      <p:sp>
        <p:nvSpPr>
          <p:cNvPr id="4" name="Espace réservé du numéro de diapositive 3">
            <a:extLst>
              <a:ext uri="{FF2B5EF4-FFF2-40B4-BE49-F238E27FC236}">
                <a16:creationId xmlns:a16="http://schemas.microsoft.com/office/drawing/2014/main" id="{B35C1080-B902-6B36-77BD-F8F575AAF51E}"/>
              </a:ext>
            </a:extLst>
          </p:cNvPr>
          <p:cNvSpPr>
            <a:spLocks noGrp="1"/>
          </p:cNvSpPr>
          <p:nvPr>
            <p:ph type="sldNum" sz="quarter" idx="10"/>
          </p:nvPr>
        </p:nvSpPr>
        <p:spPr/>
        <p:txBody>
          <a:bodyPr/>
          <a:lstStyle/>
          <a:p>
            <a:pPr>
              <a:defRPr/>
            </a:pPr>
            <a:fld id="{E6016316-E24D-4603-A936-5332D438098E}" type="slidenum">
              <a:rPr lang="fr-BE" smtClean="0"/>
              <a:pPr>
                <a:defRPr/>
              </a:pPr>
              <a:t>21</a:t>
            </a:fld>
            <a:endParaRPr lang="fr-BE" dirty="0"/>
          </a:p>
        </p:txBody>
      </p:sp>
    </p:spTree>
    <p:extLst>
      <p:ext uri="{BB962C8B-B14F-4D97-AF65-F5344CB8AC3E}">
        <p14:creationId xmlns:p14="http://schemas.microsoft.com/office/powerpoint/2010/main" val="364933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2890664" cy="4929188"/>
          </a:xfrm>
        </p:spPr>
        <p:txBody>
          <a:bodyPr/>
          <a:lstStyle/>
          <a:p>
            <a:r>
              <a:rPr lang="fr-BE" dirty="0"/>
              <a:t>Adapter la description de la méthode présentée à l’onglet D. 7. (a) du plan de surveillance </a:t>
            </a:r>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22</a:t>
            </a:fld>
            <a:endParaRPr lang="fr-BE" dirty="0"/>
          </a:p>
        </p:txBody>
      </p:sp>
      <p:pic>
        <p:nvPicPr>
          <p:cNvPr id="6" name="Image 5" descr="Une image contenant texte, capture d’écran, logiciel, Page web&#10;&#10;Description générée automatiquement">
            <a:extLst>
              <a:ext uri="{FF2B5EF4-FFF2-40B4-BE49-F238E27FC236}">
                <a16:creationId xmlns:a16="http://schemas.microsoft.com/office/drawing/2014/main" id="{3E61C82E-1502-B6DA-136D-C0BC56BEF6CA}"/>
              </a:ext>
            </a:extLst>
          </p:cNvPr>
          <p:cNvPicPr>
            <a:picLocks noChangeAspect="1"/>
          </p:cNvPicPr>
          <p:nvPr/>
        </p:nvPicPr>
        <p:blipFill rotWithShape="1">
          <a:blip r:embed="rId2">
            <a:extLst>
              <a:ext uri="{28A0092B-C50C-407E-A947-70E740481C1C}">
                <a14:useLocalDpi xmlns:a14="http://schemas.microsoft.com/office/drawing/2010/main" val="0"/>
              </a:ext>
            </a:extLst>
          </a:blip>
          <a:srcRect l="16138" t="2214" r="20863" b="626"/>
          <a:stretch/>
        </p:blipFill>
        <p:spPr>
          <a:xfrm>
            <a:off x="3203848" y="1268760"/>
            <a:ext cx="5760640" cy="4392265"/>
          </a:xfrm>
          <a:prstGeom prst="rect">
            <a:avLst/>
          </a:prstGeom>
        </p:spPr>
      </p:pic>
    </p:spTree>
    <p:extLst>
      <p:ext uri="{BB962C8B-B14F-4D97-AF65-F5344CB8AC3E}">
        <p14:creationId xmlns:p14="http://schemas.microsoft.com/office/powerpoint/2010/main" val="113450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8147248" cy="4929188"/>
          </a:xfrm>
        </p:spPr>
        <p:txBody>
          <a:bodyPr/>
          <a:lstStyle/>
          <a:p>
            <a:r>
              <a:rPr lang="fr-FR" dirty="0"/>
              <a:t>Insérer l’entièreté du texte suivant dans ce même onglet D. 7. (a) :</a:t>
            </a:r>
          </a:p>
          <a:p>
            <a:pPr marL="457200" lvl="1" indent="0" algn="just">
              <a:spcBef>
                <a:spcPts val="1200"/>
              </a:spcBef>
              <a:buNone/>
            </a:pPr>
            <a:r>
              <a:rPr lang="fr-BE" sz="1400" i="1" dirty="0">
                <a:solidFill>
                  <a:schemeClr val="tx1"/>
                </a:solidFill>
              </a:rPr>
              <a:t>« Pour les flux de biomasse pour lesquels les critères de durabilité et d’économie de GES ne s’appliquent pas, la fraction biomasse sera rapportée dans la déclaration d’émissions annuelle via le paramètre « </a:t>
            </a:r>
            <a:r>
              <a:rPr lang="fr-BE" sz="1400" b="1" i="1" dirty="0" err="1">
                <a:solidFill>
                  <a:schemeClr val="tx1"/>
                </a:solidFill>
              </a:rPr>
              <a:t>BioC</a:t>
            </a:r>
            <a:r>
              <a:rPr lang="fr-BE" sz="1400" i="1" dirty="0">
                <a:solidFill>
                  <a:schemeClr val="tx1"/>
                </a:solidFill>
              </a:rPr>
              <a:t> » à l’onglet C/8/Nom du flux/</a:t>
            </a:r>
            <a:r>
              <a:rPr lang="fr-BE" sz="1400" b="1" i="1" dirty="0">
                <a:solidFill>
                  <a:schemeClr val="tx1"/>
                </a:solidFill>
              </a:rPr>
              <a:t>ix</a:t>
            </a:r>
            <a:r>
              <a:rPr lang="fr-BE" sz="1400" i="1" dirty="0">
                <a:solidFill>
                  <a:schemeClr val="tx1"/>
                </a:solidFill>
              </a:rPr>
              <a:t>. Les émissions associées à cette biomasse seront considérées comme nulles et ne seront donc pas sujettes à une restitution de quota. </a:t>
            </a:r>
          </a:p>
          <a:p>
            <a:pPr marL="457200" lvl="1" indent="0" algn="just">
              <a:spcBef>
                <a:spcPts val="1200"/>
              </a:spcBef>
              <a:buNone/>
            </a:pPr>
            <a:r>
              <a:rPr lang="fr-BE" sz="1400" i="1" dirty="0">
                <a:solidFill>
                  <a:schemeClr val="tx1"/>
                </a:solidFill>
              </a:rPr>
              <a:t>Pour les flux de biomasse pour lesquels les critères de durabilité et/ou d’économie de GES s’appliquent et sont respectés, la fraction biomasse sera rapportée dans la déclaration d’émissions annuelle via le paramètre « </a:t>
            </a:r>
            <a:r>
              <a:rPr lang="fr-BE" sz="1400" b="1" i="1" dirty="0" err="1">
                <a:solidFill>
                  <a:schemeClr val="tx1"/>
                </a:solidFill>
              </a:rPr>
              <a:t>BioC</a:t>
            </a:r>
            <a:r>
              <a:rPr lang="fr-BE" sz="1400" i="1" dirty="0">
                <a:solidFill>
                  <a:schemeClr val="tx1"/>
                </a:solidFill>
              </a:rPr>
              <a:t> » à l’onglet C/8/Nom du flux/</a:t>
            </a:r>
            <a:r>
              <a:rPr lang="fr-BE" sz="1400" b="1" i="1" dirty="0">
                <a:solidFill>
                  <a:schemeClr val="tx1"/>
                </a:solidFill>
              </a:rPr>
              <a:t>ix</a:t>
            </a:r>
            <a:r>
              <a:rPr lang="fr-BE" sz="1400" i="1" dirty="0">
                <a:solidFill>
                  <a:schemeClr val="tx1"/>
                </a:solidFill>
              </a:rPr>
              <a:t>. Les émissions associées à cette biomasse seront considérées comme nulles et ne seront donc pas sujettes à une restitution de quota. </a:t>
            </a:r>
          </a:p>
          <a:p>
            <a:pPr marL="457200" lvl="1" indent="0" algn="just">
              <a:spcBef>
                <a:spcPts val="1200"/>
              </a:spcBef>
              <a:buNone/>
            </a:pPr>
            <a:r>
              <a:rPr lang="fr-BE" sz="1400" i="1" dirty="0">
                <a:solidFill>
                  <a:schemeClr val="tx1"/>
                </a:solidFill>
              </a:rPr>
              <a:t>Pour les flux de biomasse pour lesquels les critères de durabilité et d’économie de GES s’appliquent et ne sont pas respectés, la fraction biomasse sera rapportée dans la déclaration d’émissions annuelle via le paramètre «</a:t>
            </a:r>
            <a:r>
              <a:rPr lang="fr-BE" sz="1400" b="1" i="1" dirty="0">
                <a:solidFill>
                  <a:schemeClr val="tx1"/>
                </a:solidFill>
              </a:rPr>
              <a:t> non-</a:t>
            </a:r>
            <a:r>
              <a:rPr lang="fr-BE" sz="1400" b="1" i="1" dirty="0" err="1">
                <a:solidFill>
                  <a:schemeClr val="tx1"/>
                </a:solidFill>
              </a:rPr>
              <a:t>sust</a:t>
            </a:r>
            <a:r>
              <a:rPr lang="fr-BE" sz="1400" b="1" i="1" dirty="0">
                <a:solidFill>
                  <a:schemeClr val="tx1"/>
                </a:solidFill>
              </a:rPr>
              <a:t>. </a:t>
            </a:r>
            <a:r>
              <a:rPr lang="fr-BE" sz="1400" b="1" i="1" dirty="0" err="1">
                <a:solidFill>
                  <a:schemeClr val="tx1"/>
                </a:solidFill>
              </a:rPr>
              <a:t>BioC</a:t>
            </a:r>
            <a:r>
              <a:rPr lang="fr-BE" sz="1400" b="1" i="1" dirty="0">
                <a:solidFill>
                  <a:schemeClr val="tx1"/>
                </a:solidFill>
              </a:rPr>
              <a:t> </a:t>
            </a:r>
            <a:r>
              <a:rPr lang="fr-BE" sz="1400" i="1" dirty="0">
                <a:solidFill>
                  <a:schemeClr val="tx1"/>
                </a:solidFill>
              </a:rPr>
              <a:t>» à l’onglet C/8/Nom du flux/</a:t>
            </a:r>
            <a:r>
              <a:rPr lang="fr-BE" sz="1400" b="1" i="1" dirty="0">
                <a:solidFill>
                  <a:schemeClr val="tx1"/>
                </a:solidFill>
              </a:rPr>
              <a:t>x</a:t>
            </a:r>
            <a:r>
              <a:rPr lang="fr-BE" sz="1400" i="1" dirty="0">
                <a:solidFill>
                  <a:schemeClr val="tx1"/>
                </a:solidFill>
              </a:rPr>
              <a:t>. Les émissions associées à cette biomasse </a:t>
            </a:r>
            <a:r>
              <a:rPr lang="fr-BE" sz="1400" b="1" i="1" dirty="0">
                <a:solidFill>
                  <a:schemeClr val="tx1"/>
                </a:solidFill>
              </a:rPr>
              <a:t>ne</a:t>
            </a:r>
            <a:r>
              <a:rPr lang="fr-BE" sz="1400" i="1" dirty="0">
                <a:solidFill>
                  <a:schemeClr val="tx1"/>
                </a:solidFill>
              </a:rPr>
              <a:t> seront </a:t>
            </a:r>
            <a:r>
              <a:rPr lang="fr-BE" sz="1400" b="1" i="1" dirty="0">
                <a:solidFill>
                  <a:schemeClr val="tx1"/>
                </a:solidFill>
              </a:rPr>
              <a:t>pas</a:t>
            </a:r>
            <a:r>
              <a:rPr lang="fr-BE" sz="1400" i="1" dirty="0">
                <a:solidFill>
                  <a:schemeClr val="tx1"/>
                </a:solidFill>
              </a:rPr>
              <a:t> considérées comme nulles et seront donc sujettes à une restitution de quota. </a:t>
            </a:r>
          </a:p>
          <a:p>
            <a:pPr marL="457200" lvl="1" indent="0" algn="just">
              <a:spcBef>
                <a:spcPts val="1200"/>
              </a:spcBef>
              <a:buNone/>
            </a:pPr>
            <a:r>
              <a:rPr lang="fr-BE" sz="1400" i="1" dirty="0">
                <a:solidFill>
                  <a:schemeClr val="tx1"/>
                </a:solidFill>
              </a:rPr>
              <a:t>S’il s’avérait qu’un flux de biomasse est concerné par les critères de durabilité et/ou d’économie de GES, la procédure permettant d’évaluer le respect de ces critères est référencée à l’onglet D.7.(k) du plan de surveillance. » </a:t>
            </a:r>
          </a:p>
          <a:p>
            <a:pPr lvl="1"/>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23</a:t>
            </a:fld>
            <a:endParaRPr lang="fr-BE" dirty="0"/>
          </a:p>
        </p:txBody>
      </p:sp>
    </p:spTree>
    <p:extLst>
      <p:ext uri="{BB962C8B-B14F-4D97-AF65-F5344CB8AC3E}">
        <p14:creationId xmlns:p14="http://schemas.microsoft.com/office/powerpoint/2010/main" val="373314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24</a:t>
            </a:fld>
            <a:endParaRPr lang="fr-BE" dirty="0"/>
          </a:p>
        </p:txBody>
      </p:sp>
      <p:sp>
        <p:nvSpPr>
          <p:cNvPr id="10" name="Espace réservé du contenu 9">
            <a:extLst>
              <a:ext uri="{FF2B5EF4-FFF2-40B4-BE49-F238E27FC236}">
                <a16:creationId xmlns:a16="http://schemas.microsoft.com/office/drawing/2014/main" id="{0E5CF8B0-4289-3F17-89C5-DF8C06A0E8AA}"/>
              </a:ext>
            </a:extLst>
          </p:cNvPr>
          <p:cNvSpPr>
            <a:spLocks noGrp="1"/>
          </p:cNvSpPr>
          <p:nvPr>
            <p:ph idx="1"/>
          </p:nvPr>
        </p:nvSpPr>
        <p:spPr/>
        <p:txBody>
          <a:bodyPr/>
          <a:lstStyle/>
          <a:p>
            <a:r>
              <a:rPr lang="fr-BE" dirty="0"/>
              <a:t>Annexer la procédure permettant d’évaluer le respect des critères, à référencer à l’onglet D.7.(k)</a:t>
            </a:r>
          </a:p>
        </p:txBody>
      </p:sp>
      <p:pic>
        <p:nvPicPr>
          <p:cNvPr id="8" name="Image 7">
            <a:extLst>
              <a:ext uri="{FF2B5EF4-FFF2-40B4-BE49-F238E27FC236}">
                <a16:creationId xmlns:a16="http://schemas.microsoft.com/office/drawing/2014/main" id="{0CF70CD2-9A7E-ABAD-0691-D25BBC3DC9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50" y="2276872"/>
            <a:ext cx="8245555" cy="3459780"/>
          </a:xfrm>
          <a:prstGeom prst="rect">
            <a:avLst/>
          </a:prstGeom>
        </p:spPr>
      </p:pic>
      <p:sp>
        <p:nvSpPr>
          <p:cNvPr id="3" name="ZoneTexte 2">
            <a:extLst>
              <a:ext uri="{FF2B5EF4-FFF2-40B4-BE49-F238E27FC236}">
                <a16:creationId xmlns:a16="http://schemas.microsoft.com/office/drawing/2014/main" id="{30492F52-AB40-6778-9449-0512BCAE3858}"/>
              </a:ext>
            </a:extLst>
          </p:cNvPr>
          <p:cNvSpPr txBox="1"/>
          <p:nvPr/>
        </p:nvSpPr>
        <p:spPr>
          <a:xfrm>
            <a:off x="673224" y="5867980"/>
            <a:ext cx="8003232" cy="369332"/>
          </a:xfrm>
          <a:prstGeom prst="rect">
            <a:avLst/>
          </a:prstGeom>
          <a:noFill/>
        </p:spPr>
        <p:txBody>
          <a:bodyPr wrap="square" rtlCol="0">
            <a:spAutoFit/>
          </a:bodyPr>
          <a:lstStyle/>
          <a:p>
            <a:r>
              <a:rPr lang="fr-BE" dirty="0"/>
              <a:t>Contenu procédure: voir exemples section 3.4.7 de la </a:t>
            </a:r>
            <a:r>
              <a:rPr lang="fr-BE" dirty="0">
                <a:hlinkClick r:id="rId4"/>
              </a:rPr>
              <a:t>guidance 3</a:t>
            </a:r>
            <a:endParaRPr lang="fr-BE" dirty="0"/>
          </a:p>
        </p:txBody>
      </p:sp>
    </p:spTree>
    <p:extLst>
      <p:ext uri="{BB962C8B-B14F-4D97-AF65-F5344CB8AC3E}">
        <p14:creationId xmlns:p14="http://schemas.microsoft.com/office/powerpoint/2010/main" val="25411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Màj </a:t>
            </a:r>
            <a:r>
              <a:rPr lang="fr-BE" dirty="0" err="1"/>
              <a:t>PdS</a:t>
            </a:r>
            <a:r>
              <a:rPr lang="fr-BE" dirty="0"/>
              <a:t> pour le 30 septembre</a:t>
            </a:r>
          </a:p>
        </p:txBody>
      </p:sp>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5698976" cy="4929188"/>
          </a:xfrm>
        </p:spPr>
        <p:txBody>
          <a:bodyPr/>
          <a:lstStyle/>
          <a:p>
            <a:r>
              <a:rPr lang="fr-BE" dirty="0"/>
              <a:t>Section « Rapport -</a:t>
            </a:r>
            <a:r>
              <a:rPr lang="fr-BE" dirty="0" err="1"/>
              <a:t>MPxxxx</a:t>
            </a:r>
            <a:r>
              <a:rPr lang="fr-BE" dirty="0"/>
              <a:t> » </a:t>
            </a:r>
          </a:p>
          <a:p>
            <a:pPr lvl="1"/>
            <a:r>
              <a:rPr lang="fr-BE" dirty="0"/>
              <a:t>Champ « type de révision » : sélectionner « modification importante » </a:t>
            </a:r>
          </a:p>
          <a:p>
            <a:pPr lvl="1"/>
            <a:r>
              <a:rPr lang="fr-BE" dirty="0"/>
              <a:t>Champ « date d’application » : indiquer le 1er janvier 2023 ou la date à laquelle vous avez commencé à utiliser de la biomasse si elle est postérieure au 1er janvier 2023</a:t>
            </a:r>
          </a:p>
          <a:p>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25</a:t>
            </a:fld>
            <a:endParaRPr lang="fr-BE" dirty="0"/>
          </a:p>
        </p:txBody>
      </p:sp>
      <p:pic>
        <p:nvPicPr>
          <p:cNvPr id="6" name="Image 5" descr="Une image contenant texte, capture d’écran, logiciel, nombre&#10;&#10;Description générée automatiquement">
            <a:extLst>
              <a:ext uri="{FF2B5EF4-FFF2-40B4-BE49-F238E27FC236}">
                <a16:creationId xmlns:a16="http://schemas.microsoft.com/office/drawing/2014/main" id="{68A44CA3-A876-9EC2-8874-417641139F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9885" y="944366"/>
            <a:ext cx="2712955" cy="5646909"/>
          </a:xfrm>
          <a:prstGeom prst="rect">
            <a:avLst/>
          </a:prstGeom>
        </p:spPr>
      </p:pic>
      <p:sp>
        <p:nvSpPr>
          <p:cNvPr id="7" name="Ellipse 6">
            <a:extLst>
              <a:ext uri="{FF2B5EF4-FFF2-40B4-BE49-F238E27FC236}">
                <a16:creationId xmlns:a16="http://schemas.microsoft.com/office/drawing/2014/main" id="{11BA481C-1ED3-8B75-0D56-B2EFA5374DB7}"/>
              </a:ext>
            </a:extLst>
          </p:cNvPr>
          <p:cNvSpPr/>
          <p:nvPr/>
        </p:nvSpPr>
        <p:spPr>
          <a:xfrm>
            <a:off x="6308725" y="2852936"/>
            <a:ext cx="2583755" cy="86409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BE"/>
          </a:p>
        </p:txBody>
      </p:sp>
      <p:sp>
        <p:nvSpPr>
          <p:cNvPr id="8" name="Ellipse 7">
            <a:extLst>
              <a:ext uri="{FF2B5EF4-FFF2-40B4-BE49-F238E27FC236}">
                <a16:creationId xmlns:a16="http://schemas.microsoft.com/office/drawing/2014/main" id="{63EB0C9E-26CA-9A5F-94E2-A3D1DAF9007F}"/>
              </a:ext>
            </a:extLst>
          </p:cNvPr>
          <p:cNvSpPr/>
          <p:nvPr/>
        </p:nvSpPr>
        <p:spPr>
          <a:xfrm>
            <a:off x="6217336" y="4661398"/>
            <a:ext cx="2583755" cy="86409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BE"/>
          </a:p>
        </p:txBody>
      </p:sp>
    </p:spTree>
    <p:extLst>
      <p:ext uri="{BB962C8B-B14F-4D97-AF65-F5344CB8AC3E}">
        <p14:creationId xmlns:p14="http://schemas.microsoft.com/office/powerpoint/2010/main" val="242069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5915000" cy="4929188"/>
          </a:xfrm>
        </p:spPr>
        <p:txBody>
          <a:bodyPr/>
          <a:lstStyle/>
          <a:p>
            <a:r>
              <a:rPr lang="fr-BE" dirty="0"/>
              <a:t>Section « Commentaires » </a:t>
            </a:r>
          </a:p>
          <a:p>
            <a:pPr lvl="1"/>
            <a:r>
              <a:rPr lang="fr-BE" dirty="0"/>
              <a:t>Cliquer sur « ajouter un commentaire » et y détailler les changements apportés au plan de surveillance ainsi que la date d’entrée en vigueur de chaque modification</a:t>
            </a:r>
          </a:p>
          <a:p>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26</a:t>
            </a:fld>
            <a:endParaRPr lang="fr-BE" dirty="0"/>
          </a:p>
        </p:txBody>
      </p:sp>
      <p:pic>
        <p:nvPicPr>
          <p:cNvPr id="6" name="Image 5" descr="Une image contenant texte, nombre, Police, logiciel&#10;&#10;Description générée automatiquement">
            <a:extLst>
              <a:ext uri="{FF2B5EF4-FFF2-40B4-BE49-F238E27FC236}">
                <a16:creationId xmlns:a16="http://schemas.microsoft.com/office/drawing/2014/main" id="{2CA2F90A-B9DB-05D8-82F9-99B30A68F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2413" y="117823"/>
            <a:ext cx="2217612" cy="6622354"/>
          </a:xfrm>
          <a:prstGeom prst="rect">
            <a:avLst/>
          </a:prstGeom>
        </p:spPr>
      </p:pic>
      <p:sp>
        <p:nvSpPr>
          <p:cNvPr id="7" name="Ellipse 6">
            <a:extLst>
              <a:ext uri="{FF2B5EF4-FFF2-40B4-BE49-F238E27FC236}">
                <a16:creationId xmlns:a16="http://schemas.microsoft.com/office/drawing/2014/main" id="{9673F55C-366A-15CF-E409-F07230AAB24C}"/>
              </a:ext>
            </a:extLst>
          </p:cNvPr>
          <p:cNvSpPr/>
          <p:nvPr/>
        </p:nvSpPr>
        <p:spPr>
          <a:xfrm>
            <a:off x="7129315" y="5895355"/>
            <a:ext cx="1858582" cy="461616"/>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BE"/>
          </a:p>
        </p:txBody>
      </p:sp>
    </p:spTree>
    <p:extLst>
      <p:ext uri="{BB962C8B-B14F-4D97-AF65-F5344CB8AC3E}">
        <p14:creationId xmlns:p14="http://schemas.microsoft.com/office/powerpoint/2010/main" val="132717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BE54-3E16-4F8B-36A3-1863A069E11C}"/>
              </a:ext>
            </a:extLst>
          </p:cNvPr>
          <p:cNvSpPr>
            <a:spLocks noGrp="1"/>
          </p:cNvSpPr>
          <p:nvPr>
            <p:ph type="title"/>
          </p:nvPr>
        </p:nvSpPr>
        <p:spPr>
          <a:xfrm>
            <a:off x="722313" y="2708920"/>
            <a:ext cx="7772400" cy="1362075"/>
          </a:xfrm>
        </p:spPr>
        <p:txBody>
          <a:bodyPr/>
          <a:lstStyle/>
          <a:p>
            <a:r>
              <a:rPr lang="fr-BE" dirty="0"/>
              <a:t>Eléments à prévoir pour AER</a:t>
            </a:r>
          </a:p>
        </p:txBody>
      </p:sp>
      <p:sp>
        <p:nvSpPr>
          <p:cNvPr id="4" name="Espace réservé du numéro de diapositive 3">
            <a:extLst>
              <a:ext uri="{FF2B5EF4-FFF2-40B4-BE49-F238E27FC236}">
                <a16:creationId xmlns:a16="http://schemas.microsoft.com/office/drawing/2014/main" id="{444E0F8F-B6A8-5782-8058-6A1AF45E1ABC}"/>
              </a:ext>
            </a:extLst>
          </p:cNvPr>
          <p:cNvSpPr>
            <a:spLocks noGrp="1"/>
          </p:cNvSpPr>
          <p:nvPr>
            <p:ph type="sldNum" sz="quarter" idx="10"/>
          </p:nvPr>
        </p:nvSpPr>
        <p:spPr/>
        <p:txBody>
          <a:bodyPr/>
          <a:lstStyle/>
          <a:p>
            <a:pPr>
              <a:defRPr/>
            </a:pPr>
            <a:fld id="{A6C6D7C3-4EA9-4DFD-9927-E5C7CD16F32B}" type="slidenum">
              <a:rPr lang="fr-BE" smtClean="0"/>
              <a:pPr>
                <a:defRPr/>
              </a:pPr>
              <a:t>27</a:t>
            </a:fld>
            <a:endParaRPr lang="fr-BE" dirty="0"/>
          </a:p>
        </p:txBody>
      </p:sp>
    </p:spTree>
    <p:extLst>
      <p:ext uri="{BB962C8B-B14F-4D97-AF65-F5344CB8AC3E}">
        <p14:creationId xmlns:p14="http://schemas.microsoft.com/office/powerpoint/2010/main" val="2953312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91868-D93E-BAA3-23B2-AF2B2DC40F83}"/>
              </a:ext>
            </a:extLst>
          </p:cNvPr>
          <p:cNvSpPr>
            <a:spLocks noGrp="1"/>
          </p:cNvSpPr>
          <p:nvPr>
            <p:ph type="title"/>
          </p:nvPr>
        </p:nvSpPr>
        <p:spPr/>
        <p:txBody>
          <a:bodyPr/>
          <a:lstStyle/>
          <a:p>
            <a:r>
              <a:rPr lang="fr-BE" dirty="0"/>
              <a:t>Eléments à prévoir pour AER</a:t>
            </a:r>
          </a:p>
        </p:txBody>
      </p:sp>
      <p:sp>
        <p:nvSpPr>
          <p:cNvPr id="4" name="Espace réservé du numéro de diapositive 3">
            <a:extLst>
              <a:ext uri="{FF2B5EF4-FFF2-40B4-BE49-F238E27FC236}">
                <a16:creationId xmlns:a16="http://schemas.microsoft.com/office/drawing/2014/main" id="{32341C7C-90AE-18A8-EF99-BC434210E7C6}"/>
              </a:ext>
            </a:extLst>
          </p:cNvPr>
          <p:cNvSpPr>
            <a:spLocks noGrp="1"/>
          </p:cNvSpPr>
          <p:nvPr>
            <p:ph type="sldNum" sz="quarter" idx="10"/>
          </p:nvPr>
        </p:nvSpPr>
        <p:spPr>
          <a:xfrm>
            <a:off x="7046912" y="6338888"/>
            <a:ext cx="2133600" cy="476250"/>
          </a:xfrm>
        </p:spPr>
        <p:txBody>
          <a:bodyPr/>
          <a:lstStyle/>
          <a:p>
            <a:pPr>
              <a:defRPr/>
            </a:pPr>
            <a:fld id="{E6016316-E24D-4603-A936-5332D438098E}" type="slidenum">
              <a:rPr lang="fr-BE" smtClean="0"/>
              <a:pPr>
                <a:defRPr/>
              </a:pPr>
              <a:t>28</a:t>
            </a:fld>
            <a:endParaRPr lang="fr-BE" dirty="0"/>
          </a:p>
        </p:txBody>
      </p:sp>
      <p:sp>
        <p:nvSpPr>
          <p:cNvPr id="6" name="Rectangle 5">
            <a:extLst>
              <a:ext uri="{FF2B5EF4-FFF2-40B4-BE49-F238E27FC236}">
                <a16:creationId xmlns:a16="http://schemas.microsoft.com/office/drawing/2014/main" id="{4E2F0D1F-53CC-7AD6-FD94-2D5E2D5D49BB}"/>
              </a:ext>
            </a:extLst>
          </p:cNvPr>
          <p:cNvSpPr/>
          <p:nvPr/>
        </p:nvSpPr>
        <p:spPr>
          <a:xfrm>
            <a:off x="3671609" y="2348880"/>
            <a:ext cx="1898677"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Origine ET GES</a:t>
            </a:r>
          </a:p>
          <a:p>
            <a:pPr algn="ctr"/>
            <a:r>
              <a:rPr lang="fr-BE" dirty="0">
                <a:solidFill>
                  <a:schemeClr val="tx1"/>
                </a:solidFill>
              </a:rPr>
              <a:t>(Art 5 à 11 AGW)</a:t>
            </a:r>
          </a:p>
        </p:txBody>
      </p:sp>
      <p:sp>
        <p:nvSpPr>
          <p:cNvPr id="7" name="Rectangle 6">
            <a:extLst>
              <a:ext uri="{FF2B5EF4-FFF2-40B4-BE49-F238E27FC236}">
                <a16:creationId xmlns:a16="http://schemas.microsoft.com/office/drawing/2014/main" id="{16FFACEC-C6C8-95B2-E9E1-7084549F34A2}"/>
              </a:ext>
            </a:extLst>
          </p:cNvPr>
          <p:cNvSpPr/>
          <p:nvPr/>
        </p:nvSpPr>
        <p:spPr>
          <a:xfrm>
            <a:off x="1439361" y="2348880"/>
            <a:ext cx="18722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GES </a:t>
            </a:r>
          </a:p>
          <a:p>
            <a:pPr algn="ctr"/>
            <a:r>
              <a:rPr lang="fr-BE" dirty="0">
                <a:solidFill>
                  <a:schemeClr val="tx1"/>
                </a:solidFill>
              </a:rPr>
              <a:t>uniquement </a:t>
            </a:r>
          </a:p>
          <a:p>
            <a:pPr algn="ctr"/>
            <a:r>
              <a:rPr lang="fr-BE" dirty="0">
                <a:solidFill>
                  <a:schemeClr val="tx1"/>
                </a:solidFill>
              </a:rPr>
              <a:t>(Art 11 AGW)</a:t>
            </a:r>
          </a:p>
        </p:txBody>
      </p:sp>
      <p:sp>
        <p:nvSpPr>
          <p:cNvPr id="8" name="Rectangle 7">
            <a:extLst>
              <a:ext uri="{FF2B5EF4-FFF2-40B4-BE49-F238E27FC236}">
                <a16:creationId xmlns:a16="http://schemas.microsoft.com/office/drawing/2014/main" id="{1011D303-0ADF-2AA9-990B-41117D7F3B0B}"/>
              </a:ext>
            </a:extLst>
          </p:cNvPr>
          <p:cNvSpPr/>
          <p:nvPr/>
        </p:nvSpPr>
        <p:spPr>
          <a:xfrm>
            <a:off x="6335905" y="2348880"/>
            <a:ext cx="1872208"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solidFill>
                  <a:schemeClr val="tx1"/>
                </a:solidFill>
              </a:rPr>
              <a:t>Origine uniquement </a:t>
            </a:r>
          </a:p>
          <a:p>
            <a:pPr algn="ctr"/>
            <a:r>
              <a:rPr lang="fr-BE" dirty="0">
                <a:solidFill>
                  <a:schemeClr val="tx1"/>
                </a:solidFill>
              </a:rPr>
              <a:t>(Art 5 à 10 AGW)</a:t>
            </a:r>
          </a:p>
        </p:txBody>
      </p:sp>
      <p:sp>
        <p:nvSpPr>
          <p:cNvPr id="10" name="Rectangle 9">
            <a:extLst>
              <a:ext uri="{FF2B5EF4-FFF2-40B4-BE49-F238E27FC236}">
                <a16:creationId xmlns:a16="http://schemas.microsoft.com/office/drawing/2014/main" id="{C63B032F-0CBD-8C0E-F64B-F8DD91BF86E8}"/>
              </a:ext>
            </a:extLst>
          </p:cNvPr>
          <p:cNvSpPr/>
          <p:nvPr/>
        </p:nvSpPr>
        <p:spPr>
          <a:xfrm>
            <a:off x="1439361" y="4005063"/>
            <a:ext cx="4130925" cy="2333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dirty="0">
                <a:solidFill>
                  <a:schemeClr val="tx1"/>
                </a:solidFill>
              </a:rPr>
              <a:t>L’utilisateur final doit être certifié (entreprise ETS) selon un Schéma Volontaire reconnu par la Commission européenne</a:t>
            </a:r>
          </a:p>
          <a:p>
            <a:pPr marL="285750" indent="-285750">
              <a:buFont typeface="Arial" panose="020B0604020202020204" pitchFamily="34" charset="0"/>
              <a:buChar char="•"/>
            </a:pPr>
            <a:r>
              <a:rPr lang="fr-BE" dirty="0">
                <a:solidFill>
                  <a:schemeClr val="tx1"/>
                </a:solidFill>
              </a:rPr>
              <a:t>Les </a:t>
            </a:r>
            <a:r>
              <a:rPr lang="fr-BE" dirty="0" err="1">
                <a:solidFill>
                  <a:schemeClr val="tx1"/>
                </a:solidFill>
              </a:rPr>
              <a:t>PoS</a:t>
            </a:r>
            <a:r>
              <a:rPr lang="fr-BE" dirty="0">
                <a:solidFill>
                  <a:schemeClr val="tx1"/>
                </a:solidFill>
              </a:rPr>
              <a:t> doivent être émises par l’entreprise ETS</a:t>
            </a:r>
          </a:p>
        </p:txBody>
      </p:sp>
      <p:sp>
        <p:nvSpPr>
          <p:cNvPr id="11" name="Rectangle 10">
            <a:extLst>
              <a:ext uri="{FF2B5EF4-FFF2-40B4-BE49-F238E27FC236}">
                <a16:creationId xmlns:a16="http://schemas.microsoft.com/office/drawing/2014/main" id="{F853075A-C9D6-8ED8-D4FE-1D0B7C97BCD1}"/>
              </a:ext>
            </a:extLst>
          </p:cNvPr>
          <p:cNvSpPr/>
          <p:nvPr/>
        </p:nvSpPr>
        <p:spPr>
          <a:xfrm>
            <a:off x="5903857" y="4005063"/>
            <a:ext cx="2723879" cy="23338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BE" dirty="0">
                <a:solidFill>
                  <a:schemeClr val="tx1"/>
                </a:solidFill>
              </a:rPr>
              <a:t>Pas d’obligation pour l’utilisateur final d’être certifié lui-même</a:t>
            </a:r>
          </a:p>
          <a:p>
            <a:pPr marL="285750" indent="-285750">
              <a:buFont typeface="Arial" panose="020B0604020202020204" pitchFamily="34" charset="0"/>
              <a:buChar char="•"/>
            </a:pPr>
            <a:r>
              <a:rPr lang="fr-BE" dirty="0">
                <a:solidFill>
                  <a:schemeClr val="tx1"/>
                </a:solidFill>
              </a:rPr>
              <a:t>Les </a:t>
            </a:r>
            <a:r>
              <a:rPr lang="fr-BE" dirty="0" err="1">
                <a:solidFill>
                  <a:schemeClr val="tx1"/>
                </a:solidFill>
              </a:rPr>
              <a:t>PoS</a:t>
            </a:r>
            <a:r>
              <a:rPr lang="fr-BE" dirty="0">
                <a:solidFill>
                  <a:schemeClr val="tx1"/>
                </a:solidFill>
              </a:rPr>
              <a:t> peuvent avoir été émises par le fournisseur (qui doit être certifié)</a:t>
            </a:r>
          </a:p>
        </p:txBody>
      </p:sp>
      <p:cxnSp>
        <p:nvCxnSpPr>
          <p:cNvPr id="13" name="Connecteur droit avec flèche 12">
            <a:extLst>
              <a:ext uri="{FF2B5EF4-FFF2-40B4-BE49-F238E27FC236}">
                <a16:creationId xmlns:a16="http://schemas.microsoft.com/office/drawing/2014/main" id="{A5B20FA7-E4BA-0732-414B-AC90D55FB294}"/>
              </a:ext>
            </a:extLst>
          </p:cNvPr>
          <p:cNvCxnSpPr>
            <a:cxnSpLocks/>
            <a:stCxn id="7" idx="2"/>
            <a:endCxn id="7" idx="2"/>
          </p:cNvCxnSpPr>
          <p:nvPr/>
        </p:nvCxnSpPr>
        <p:spPr>
          <a:xfrm>
            <a:off x="2375465" y="3573016"/>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necteur : en angle 17">
            <a:extLst>
              <a:ext uri="{FF2B5EF4-FFF2-40B4-BE49-F238E27FC236}">
                <a16:creationId xmlns:a16="http://schemas.microsoft.com/office/drawing/2014/main" id="{AA4C32D0-F138-236B-179D-2926D022D0F3}"/>
              </a:ext>
            </a:extLst>
          </p:cNvPr>
          <p:cNvCxnSpPr>
            <a:cxnSpLocks/>
          </p:cNvCxnSpPr>
          <p:nvPr/>
        </p:nvCxnSpPr>
        <p:spPr>
          <a:xfrm rot="16200000" flipH="1">
            <a:off x="2724121" y="3224360"/>
            <a:ext cx="432047" cy="1129359"/>
          </a:xfrm>
          <a:prstGeom prst="bentConnector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ED279016-A3C7-A181-7070-475526900115}"/>
              </a:ext>
            </a:extLst>
          </p:cNvPr>
          <p:cNvCxnSpPr>
            <a:cxnSpLocks/>
            <a:stCxn id="8" idx="2"/>
            <a:endCxn id="11" idx="0"/>
          </p:cNvCxnSpPr>
          <p:nvPr/>
        </p:nvCxnSpPr>
        <p:spPr>
          <a:xfrm flipH="1">
            <a:off x="7265797" y="3573016"/>
            <a:ext cx="6212" cy="43204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 en angle 47">
            <a:extLst>
              <a:ext uri="{FF2B5EF4-FFF2-40B4-BE49-F238E27FC236}">
                <a16:creationId xmlns:a16="http://schemas.microsoft.com/office/drawing/2014/main" id="{D45ECF1A-7B18-9458-8B87-D7077139DC5A}"/>
              </a:ext>
            </a:extLst>
          </p:cNvPr>
          <p:cNvCxnSpPr>
            <a:cxnSpLocks/>
          </p:cNvCxnSpPr>
          <p:nvPr/>
        </p:nvCxnSpPr>
        <p:spPr>
          <a:xfrm rot="5400000">
            <a:off x="3833919" y="3230979"/>
            <a:ext cx="432047" cy="1116124"/>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57E63EF1-2E32-5021-219A-667221692721}"/>
              </a:ext>
            </a:extLst>
          </p:cNvPr>
          <p:cNvSpPr>
            <a:spLocks noGrp="1"/>
          </p:cNvSpPr>
          <p:nvPr>
            <p:ph idx="1"/>
          </p:nvPr>
        </p:nvSpPr>
        <p:spPr>
          <a:xfrm>
            <a:off x="457200" y="1196975"/>
            <a:ext cx="8229600" cy="935881"/>
          </a:xfrm>
        </p:spPr>
        <p:txBody>
          <a:bodyPr/>
          <a:lstStyle/>
          <a:p>
            <a:r>
              <a:rPr lang="fr-BE" sz="2400" dirty="0"/>
              <a:t>Biomasses concernées : obligation pour l’entreprise ETS de présenter des </a:t>
            </a:r>
            <a:r>
              <a:rPr lang="fr-BE" sz="2400" dirty="0" err="1"/>
              <a:t>PoS</a:t>
            </a:r>
            <a:r>
              <a:rPr lang="fr-BE" sz="2400" dirty="0"/>
              <a:t> (preuves de durabilité) pour chaque lot</a:t>
            </a:r>
          </a:p>
          <a:p>
            <a:pPr marL="0" indent="0">
              <a:buNone/>
            </a:pPr>
            <a:endParaRPr lang="fr-BE" dirty="0"/>
          </a:p>
        </p:txBody>
      </p:sp>
      <p:sp>
        <p:nvSpPr>
          <p:cNvPr id="9" name="ZoneTexte 8">
            <a:extLst>
              <a:ext uri="{FF2B5EF4-FFF2-40B4-BE49-F238E27FC236}">
                <a16:creationId xmlns:a16="http://schemas.microsoft.com/office/drawing/2014/main" id="{6312FF69-276D-7284-CD66-4FB6A4372D6D}"/>
              </a:ext>
            </a:extLst>
          </p:cNvPr>
          <p:cNvSpPr txBox="1"/>
          <p:nvPr/>
        </p:nvSpPr>
        <p:spPr>
          <a:xfrm rot="19872771">
            <a:off x="-2668" y="2732720"/>
            <a:ext cx="1471107" cy="518100"/>
          </a:xfrm>
          <a:prstGeom prst="star32">
            <a:avLst/>
          </a:prstGeom>
          <a:solidFill>
            <a:srgbClr val="FF0000"/>
          </a:solidFill>
        </p:spPr>
        <p:txBody>
          <a:bodyPr wrap="square" rtlCol="0">
            <a:spAutoFit/>
          </a:bodyPr>
          <a:lstStyle/>
          <a:p>
            <a:r>
              <a:rPr lang="fr-BE" sz="1200" dirty="0"/>
              <a:t>Critères</a:t>
            </a:r>
          </a:p>
        </p:txBody>
      </p:sp>
    </p:spTree>
    <p:extLst>
      <p:ext uri="{BB962C8B-B14F-4D97-AF65-F5344CB8AC3E}">
        <p14:creationId xmlns:p14="http://schemas.microsoft.com/office/powerpoint/2010/main" val="286662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3322712" cy="4929188"/>
          </a:xfrm>
        </p:spPr>
        <p:txBody>
          <a:bodyPr/>
          <a:lstStyle/>
          <a:p>
            <a:r>
              <a:rPr lang="fr-BE" dirty="0"/>
              <a:t>Comment générer des </a:t>
            </a:r>
            <a:r>
              <a:rPr lang="fr-BE" dirty="0" err="1"/>
              <a:t>PoS</a:t>
            </a:r>
            <a:r>
              <a:rPr lang="fr-BE" dirty="0"/>
              <a:t> ?</a:t>
            </a:r>
          </a:p>
          <a:p>
            <a:pPr lvl="1"/>
            <a:r>
              <a:rPr lang="fr-BE" sz="1800" dirty="0">
                <a:effectLst/>
                <a:latin typeface="Calibri" panose="020F0502020204030204" pitchFamily="34" charset="0"/>
                <a:ea typeface="Calibri" panose="020F0502020204030204" pitchFamily="34" charset="0"/>
              </a:rPr>
              <a:t>La liste des Schémas Volontaires reconnus par la Commission peut être consultée</a:t>
            </a:r>
            <a:r>
              <a:rPr lang="fr-BE" sz="1800" u="none" strike="noStrike" dirty="0">
                <a:solidFill>
                  <a:srgbClr val="0000FF"/>
                </a:solidFill>
                <a:effectLst/>
                <a:latin typeface="Calibri" panose="020F0502020204030204" pitchFamily="34" charset="0"/>
                <a:ea typeface="Calibri" panose="020F0502020204030204" pitchFamily="34" charset="0"/>
                <a:hlinkClick r:id="rId2"/>
              </a:rPr>
              <a:t> </a:t>
            </a:r>
            <a:r>
              <a:rPr lang="fr-BE" sz="1800" u="sng" dirty="0">
                <a:solidFill>
                  <a:srgbClr val="0000FF"/>
                </a:solidFill>
                <a:effectLst/>
                <a:latin typeface="Calibri" panose="020F0502020204030204" pitchFamily="34" charset="0"/>
                <a:ea typeface="Calibri" panose="020F0502020204030204" pitchFamily="34" charset="0"/>
                <a:hlinkClick r:id="rId2"/>
              </a:rPr>
              <a:t>ici</a:t>
            </a:r>
            <a:r>
              <a:rPr lang="fr-BE" sz="1800" dirty="0">
                <a:effectLst/>
                <a:latin typeface="Calibri" panose="020F0502020204030204" pitchFamily="34" charset="0"/>
                <a:ea typeface="Calibri" panose="020F0502020204030204" pitchFamily="34" charset="0"/>
              </a:rPr>
              <a:t>. </a:t>
            </a:r>
            <a:endParaRPr lang="fr-BE" dirty="0"/>
          </a:p>
          <a:p>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29</a:t>
            </a:fld>
            <a:endParaRPr lang="fr-BE" dirty="0"/>
          </a:p>
        </p:txBody>
      </p:sp>
      <p:pic>
        <p:nvPicPr>
          <p:cNvPr id="6" name="Image 5" descr="Une image contenant texte, capture d’écran, nombre, Police&#10;&#10;Description générée automatiquement">
            <a:extLst>
              <a:ext uri="{FF2B5EF4-FFF2-40B4-BE49-F238E27FC236}">
                <a16:creationId xmlns:a16="http://schemas.microsoft.com/office/drawing/2014/main" id="{172426C7-A385-6018-3506-6281D10C4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42862"/>
            <a:ext cx="5111505" cy="6858000"/>
          </a:xfrm>
          <a:prstGeom prst="rect">
            <a:avLst/>
          </a:prstGeom>
        </p:spPr>
      </p:pic>
    </p:spTree>
    <p:extLst>
      <p:ext uri="{BB962C8B-B14F-4D97-AF65-F5344CB8AC3E}">
        <p14:creationId xmlns:p14="http://schemas.microsoft.com/office/powerpoint/2010/main" val="25463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6C514-29B3-403A-3B27-C0A9E7ADEEC8}"/>
              </a:ext>
            </a:extLst>
          </p:cNvPr>
          <p:cNvSpPr>
            <a:spLocks noGrp="1"/>
          </p:cNvSpPr>
          <p:nvPr>
            <p:ph type="title"/>
          </p:nvPr>
        </p:nvSpPr>
        <p:spPr/>
        <p:txBody>
          <a:bodyPr/>
          <a:lstStyle/>
          <a:p>
            <a:r>
              <a:rPr lang="fr-BE" dirty="0"/>
              <a:t>Introduction</a:t>
            </a:r>
          </a:p>
        </p:txBody>
      </p:sp>
      <p:sp>
        <p:nvSpPr>
          <p:cNvPr id="3" name="Espace réservé du contenu 2">
            <a:extLst>
              <a:ext uri="{FF2B5EF4-FFF2-40B4-BE49-F238E27FC236}">
                <a16:creationId xmlns:a16="http://schemas.microsoft.com/office/drawing/2014/main" id="{FCCF62FB-77A1-6798-7F18-C50FB0873E97}"/>
              </a:ext>
            </a:extLst>
          </p:cNvPr>
          <p:cNvSpPr>
            <a:spLocks noGrp="1"/>
          </p:cNvSpPr>
          <p:nvPr>
            <p:ph idx="1"/>
          </p:nvPr>
        </p:nvSpPr>
        <p:spPr>
          <a:xfrm>
            <a:off x="323529" y="1196975"/>
            <a:ext cx="8469634" cy="4929188"/>
          </a:xfrm>
        </p:spPr>
        <p:txBody>
          <a:bodyPr/>
          <a:lstStyle/>
          <a:p>
            <a:r>
              <a:rPr lang="fr-BE" dirty="0"/>
              <a:t>Rappel contexte règlementaire</a:t>
            </a:r>
          </a:p>
          <a:p>
            <a:pPr lvl="1"/>
            <a:r>
              <a:rPr lang="fr-BE" dirty="0"/>
              <a:t>Directive 2018/2001 (RED II) =&gt; critère de durabilité (art. 29)</a:t>
            </a:r>
          </a:p>
          <a:p>
            <a:pPr lvl="1"/>
            <a:r>
              <a:rPr lang="fr-BE" dirty="0"/>
              <a:t>AGW durabilité =&gt; transpose art. 29 de RED II</a:t>
            </a:r>
          </a:p>
          <a:p>
            <a:pPr lvl="2"/>
            <a:r>
              <a:rPr lang="fr-BE" dirty="0"/>
              <a:t>AGW du 10 février 2022</a:t>
            </a:r>
          </a:p>
          <a:p>
            <a:pPr lvl="2"/>
            <a:r>
              <a:rPr lang="fr-BE" dirty="0"/>
              <a:t>Modification adoptée par le GW le 8 juin 2023 (pas encore publié)</a:t>
            </a:r>
          </a:p>
          <a:p>
            <a:pPr lvl="1">
              <a:buFont typeface="Symbol" panose="05050102010706020507" pitchFamily="18" charset="2"/>
              <a:buChar char="Þ"/>
            </a:pPr>
            <a:r>
              <a:rPr lang="fr-BE" dirty="0"/>
              <a:t>Cet AGW concerne ETS mais aussi CV. C’est le SPW TLPE qui est en charge de la mise en application de RED II pour la partie CV</a:t>
            </a:r>
          </a:p>
          <a:p>
            <a:pPr lvl="1"/>
            <a:r>
              <a:rPr lang="fr-BE" dirty="0"/>
              <a:t>AGW complété par un Arrêté ministériel </a:t>
            </a:r>
            <a:r>
              <a:rPr lang="fr-BE" dirty="0">
                <a:highlight>
                  <a:srgbClr val="FFFF00"/>
                </a:highlight>
              </a:rPr>
              <a:t>(pas encore adopté)</a:t>
            </a:r>
          </a:p>
          <a:p>
            <a:pPr lvl="1"/>
            <a:r>
              <a:rPr lang="fr-BE" dirty="0"/>
              <a:t>RED II jusqu’à arrivée de RED III (en cours de discussion niveau UE)</a:t>
            </a:r>
          </a:p>
          <a:p>
            <a:pPr marL="457200" lvl="1" indent="0">
              <a:buNone/>
            </a:pPr>
            <a:endParaRPr lang="fr-BE" dirty="0">
              <a:highlight>
                <a:srgbClr val="FFFF00"/>
              </a:highlight>
            </a:endParaRPr>
          </a:p>
        </p:txBody>
      </p:sp>
      <p:sp>
        <p:nvSpPr>
          <p:cNvPr id="4" name="Espace réservé du numéro de diapositive 3">
            <a:extLst>
              <a:ext uri="{FF2B5EF4-FFF2-40B4-BE49-F238E27FC236}">
                <a16:creationId xmlns:a16="http://schemas.microsoft.com/office/drawing/2014/main" id="{5895FA95-C7A4-3DA5-C287-2998D26A4AF9}"/>
              </a:ext>
            </a:extLst>
          </p:cNvPr>
          <p:cNvSpPr>
            <a:spLocks noGrp="1"/>
          </p:cNvSpPr>
          <p:nvPr>
            <p:ph type="sldNum" sz="quarter" idx="10"/>
          </p:nvPr>
        </p:nvSpPr>
        <p:spPr/>
        <p:txBody>
          <a:bodyPr/>
          <a:lstStyle/>
          <a:p>
            <a:pPr>
              <a:defRPr/>
            </a:pPr>
            <a:fld id="{E6016316-E24D-4603-A936-5332D438098E}" type="slidenum">
              <a:rPr lang="fr-BE" smtClean="0"/>
              <a:pPr>
                <a:defRPr/>
              </a:pPr>
              <a:t>3</a:t>
            </a:fld>
            <a:endParaRPr lang="fr-BE" dirty="0"/>
          </a:p>
        </p:txBody>
      </p:sp>
    </p:spTree>
    <p:extLst>
      <p:ext uri="{BB962C8B-B14F-4D97-AF65-F5344CB8AC3E}">
        <p14:creationId xmlns:p14="http://schemas.microsoft.com/office/powerpoint/2010/main" val="95058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descr="Une image contenant texte, Appareils électroniques, capture d’écran, logiciel&#10;&#10;Description générée automatiquement">
            <a:extLst>
              <a:ext uri="{FF2B5EF4-FFF2-40B4-BE49-F238E27FC236}">
                <a16:creationId xmlns:a16="http://schemas.microsoft.com/office/drawing/2014/main" id="{2D48EDD8-3F01-247F-BC7F-5C48C51647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46" t="15347" r="1075" b="1542"/>
          <a:stretch/>
        </p:blipFill>
        <p:spPr>
          <a:xfrm>
            <a:off x="1055154" y="980728"/>
            <a:ext cx="7033692" cy="5191557"/>
          </a:xfrm>
        </p:spPr>
      </p:pic>
      <p:sp>
        <p:nvSpPr>
          <p:cNvPr id="4" name="Espace réservé du numéro de diapositive 3">
            <a:extLst>
              <a:ext uri="{FF2B5EF4-FFF2-40B4-BE49-F238E27FC236}">
                <a16:creationId xmlns:a16="http://schemas.microsoft.com/office/drawing/2014/main" id="{ACA936D5-35E9-6441-C977-895F452CAB25}"/>
              </a:ext>
            </a:extLst>
          </p:cNvPr>
          <p:cNvSpPr>
            <a:spLocks noGrp="1"/>
          </p:cNvSpPr>
          <p:nvPr>
            <p:ph type="sldNum" sz="quarter" idx="10"/>
          </p:nvPr>
        </p:nvSpPr>
        <p:spPr/>
        <p:txBody>
          <a:bodyPr/>
          <a:lstStyle/>
          <a:p>
            <a:pPr>
              <a:defRPr/>
            </a:pPr>
            <a:fld id="{E6016316-E24D-4603-A936-5332D438098E}" type="slidenum">
              <a:rPr lang="fr-BE" smtClean="0"/>
              <a:pPr>
                <a:defRPr/>
              </a:pPr>
              <a:t>30</a:t>
            </a:fld>
            <a:endParaRPr lang="fr-BE" dirty="0"/>
          </a:p>
        </p:txBody>
      </p:sp>
    </p:spTree>
    <p:extLst>
      <p:ext uri="{BB962C8B-B14F-4D97-AF65-F5344CB8AC3E}">
        <p14:creationId xmlns:p14="http://schemas.microsoft.com/office/powerpoint/2010/main" val="2263680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91868-D93E-BAA3-23B2-AF2B2DC40F83}"/>
              </a:ext>
            </a:extLst>
          </p:cNvPr>
          <p:cNvSpPr>
            <a:spLocks noGrp="1"/>
          </p:cNvSpPr>
          <p:nvPr>
            <p:ph type="title"/>
          </p:nvPr>
        </p:nvSpPr>
        <p:spPr/>
        <p:txBody>
          <a:bodyPr/>
          <a:lstStyle/>
          <a:p>
            <a:r>
              <a:rPr lang="fr-BE" dirty="0"/>
              <a:t>Eléments à prévoir pour AER</a:t>
            </a:r>
          </a:p>
        </p:txBody>
      </p:sp>
      <p:sp>
        <p:nvSpPr>
          <p:cNvPr id="3" name="Espace réservé du contenu 2">
            <a:extLst>
              <a:ext uri="{FF2B5EF4-FFF2-40B4-BE49-F238E27FC236}">
                <a16:creationId xmlns:a16="http://schemas.microsoft.com/office/drawing/2014/main" id="{57E63EF1-2E32-5021-219A-667221692721}"/>
              </a:ext>
            </a:extLst>
          </p:cNvPr>
          <p:cNvSpPr>
            <a:spLocks noGrp="1"/>
          </p:cNvSpPr>
          <p:nvPr>
            <p:ph idx="1"/>
          </p:nvPr>
        </p:nvSpPr>
        <p:spPr/>
        <p:txBody>
          <a:bodyPr/>
          <a:lstStyle/>
          <a:p>
            <a:r>
              <a:rPr lang="fr-BE" dirty="0"/>
              <a:t>Comment obtenir des </a:t>
            </a:r>
            <a:r>
              <a:rPr lang="fr-BE" dirty="0" err="1"/>
              <a:t>PoS</a:t>
            </a:r>
            <a:r>
              <a:rPr lang="fr-BE" dirty="0"/>
              <a:t> ?</a:t>
            </a:r>
          </a:p>
          <a:p>
            <a:pPr lvl="1"/>
            <a:r>
              <a:rPr lang="fr-BE" dirty="0"/>
              <a:t>Après avoir contacté un certificateur, vous aurez ensuite un ou plusieurs audits d’entrée de sa part</a:t>
            </a:r>
          </a:p>
          <a:p>
            <a:pPr lvl="1"/>
            <a:r>
              <a:rPr lang="fr-BE" dirty="0"/>
              <a:t>Lorsque le certificateur vous juge apte a émettre des </a:t>
            </a:r>
            <a:r>
              <a:rPr lang="fr-BE" dirty="0" err="1"/>
              <a:t>PoS</a:t>
            </a:r>
            <a:r>
              <a:rPr lang="fr-BE" dirty="0"/>
              <a:t> selon les règles du Système Volontaire choisi, vous recevrez un certificat de la part de votre certificateur</a:t>
            </a:r>
          </a:p>
          <a:p>
            <a:pPr lvl="1"/>
            <a:r>
              <a:rPr lang="fr-BE" dirty="0"/>
              <a:t>Tant que ce certificat est valide, vous pouvez émettre des </a:t>
            </a:r>
            <a:r>
              <a:rPr lang="fr-BE" dirty="0" err="1"/>
              <a:t>PoS</a:t>
            </a:r>
            <a:r>
              <a:rPr lang="fr-BE" dirty="0"/>
              <a:t> selon la méthode certifiée</a:t>
            </a:r>
          </a:p>
          <a:p>
            <a:pPr lvl="1"/>
            <a:r>
              <a:rPr lang="fr-BE" dirty="0"/>
              <a:t>Attention : vous ne pouvez pas émettre de </a:t>
            </a:r>
            <a:r>
              <a:rPr lang="fr-BE" dirty="0" err="1"/>
              <a:t>PoS</a:t>
            </a:r>
            <a:r>
              <a:rPr lang="fr-BE" dirty="0"/>
              <a:t> pour des lots de biomasse reçus/utilisés à une date antérieure à la date de votre obtention du certificat</a:t>
            </a:r>
          </a:p>
          <a:p>
            <a:pPr lvl="1"/>
            <a:r>
              <a:rPr lang="fr-BE" dirty="0">
                <a:solidFill>
                  <a:srgbClr val="FF0000"/>
                </a:solidFill>
              </a:rPr>
              <a:t>Il est donc indispensable de s’y prendre bien à l’avance !!</a:t>
            </a:r>
          </a:p>
          <a:p>
            <a:pPr lvl="1"/>
            <a:endParaRPr lang="fr-BE" dirty="0">
              <a:highlight>
                <a:srgbClr val="FFFF00"/>
              </a:highlight>
            </a:endParaRPr>
          </a:p>
          <a:p>
            <a:pPr lvl="1"/>
            <a:endParaRPr lang="fr-BE" sz="1400" dirty="0">
              <a:effectLst/>
              <a:highlight>
                <a:srgbClr val="FFFF00"/>
              </a:highlight>
              <a:latin typeface="Calibri" panose="020F0502020204030204" pitchFamily="34" charset="0"/>
              <a:ea typeface="Calibri" panose="020F0502020204030204" pitchFamily="34" charset="0"/>
            </a:endParaRPr>
          </a:p>
          <a:p>
            <a:pPr marL="0" indent="0">
              <a:buNone/>
            </a:pPr>
            <a:endParaRPr lang="fr-BE" dirty="0"/>
          </a:p>
        </p:txBody>
      </p:sp>
      <p:sp>
        <p:nvSpPr>
          <p:cNvPr id="4" name="Espace réservé du numéro de diapositive 3">
            <a:extLst>
              <a:ext uri="{FF2B5EF4-FFF2-40B4-BE49-F238E27FC236}">
                <a16:creationId xmlns:a16="http://schemas.microsoft.com/office/drawing/2014/main" id="{32341C7C-90AE-18A8-EF99-BC434210E7C6}"/>
              </a:ext>
            </a:extLst>
          </p:cNvPr>
          <p:cNvSpPr>
            <a:spLocks noGrp="1"/>
          </p:cNvSpPr>
          <p:nvPr>
            <p:ph type="sldNum" sz="quarter" idx="10"/>
          </p:nvPr>
        </p:nvSpPr>
        <p:spPr/>
        <p:txBody>
          <a:bodyPr/>
          <a:lstStyle/>
          <a:p>
            <a:pPr>
              <a:defRPr/>
            </a:pPr>
            <a:fld id="{E6016316-E24D-4603-A936-5332D438098E}" type="slidenum">
              <a:rPr lang="fr-BE" smtClean="0"/>
              <a:pPr>
                <a:defRPr/>
              </a:pPr>
              <a:t>31</a:t>
            </a:fld>
            <a:endParaRPr lang="fr-BE" dirty="0"/>
          </a:p>
        </p:txBody>
      </p:sp>
    </p:spTree>
    <p:extLst>
      <p:ext uri="{BB962C8B-B14F-4D97-AF65-F5344CB8AC3E}">
        <p14:creationId xmlns:p14="http://schemas.microsoft.com/office/powerpoint/2010/main" val="150862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2242592" cy="4929188"/>
          </a:xfrm>
        </p:spPr>
        <p:txBody>
          <a:bodyPr/>
          <a:lstStyle/>
          <a:p>
            <a:r>
              <a:rPr lang="fr-BE" dirty="0"/>
              <a:t>A quoi ressemble une </a:t>
            </a:r>
            <a:r>
              <a:rPr lang="fr-BE" dirty="0" err="1"/>
              <a:t>PoS</a:t>
            </a:r>
            <a:r>
              <a:rPr lang="fr-BE" dirty="0"/>
              <a:t> ?</a:t>
            </a:r>
          </a:p>
          <a:p>
            <a:endParaRPr lang="fr-BE" dirty="0"/>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32</a:t>
            </a:fld>
            <a:endParaRPr lang="fr-BE" dirty="0"/>
          </a:p>
        </p:txBody>
      </p:sp>
      <p:sp>
        <p:nvSpPr>
          <p:cNvPr id="9" name="Rectangle 8">
            <a:extLst>
              <a:ext uri="{FF2B5EF4-FFF2-40B4-BE49-F238E27FC236}">
                <a16:creationId xmlns:a16="http://schemas.microsoft.com/office/drawing/2014/main" id="{205AB633-B852-8389-249E-0217924409C6}"/>
              </a:ext>
            </a:extLst>
          </p:cNvPr>
          <p:cNvSpPr/>
          <p:nvPr/>
        </p:nvSpPr>
        <p:spPr>
          <a:xfrm>
            <a:off x="1187624" y="5445223"/>
            <a:ext cx="7776864" cy="124922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pic>
        <p:nvPicPr>
          <p:cNvPr id="6" name="Image 5" descr="Une image contenant texte, Appareils électroniques, capture d’écran, logiciel&#10;&#10;Description générée automatiquement">
            <a:extLst>
              <a:ext uri="{FF2B5EF4-FFF2-40B4-BE49-F238E27FC236}">
                <a16:creationId xmlns:a16="http://schemas.microsoft.com/office/drawing/2014/main" id="{6F0DDFA5-39B5-C770-3927-B96CAB84D1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19688"/>
            <a:ext cx="5499440" cy="6830463"/>
          </a:xfrm>
          <a:prstGeom prst="rect">
            <a:avLst/>
          </a:prstGeom>
        </p:spPr>
      </p:pic>
    </p:spTree>
    <p:extLst>
      <p:ext uri="{BB962C8B-B14F-4D97-AF65-F5344CB8AC3E}">
        <p14:creationId xmlns:p14="http://schemas.microsoft.com/office/powerpoint/2010/main" val="157586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91868-D93E-BAA3-23B2-AF2B2DC40F83}"/>
              </a:ext>
            </a:extLst>
          </p:cNvPr>
          <p:cNvSpPr>
            <a:spLocks noGrp="1"/>
          </p:cNvSpPr>
          <p:nvPr>
            <p:ph type="title"/>
          </p:nvPr>
        </p:nvSpPr>
        <p:spPr/>
        <p:txBody>
          <a:bodyPr/>
          <a:lstStyle/>
          <a:p>
            <a:r>
              <a:rPr lang="fr-BE" dirty="0"/>
              <a:t>Eléments à prévoir pour AER</a:t>
            </a:r>
          </a:p>
        </p:txBody>
      </p:sp>
      <p:sp>
        <p:nvSpPr>
          <p:cNvPr id="3" name="Espace réservé du contenu 2">
            <a:extLst>
              <a:ext uri="{FF2B5EF4-FFF2-40B4-BE49-F238E27FC236}">
                <a16:creationId xmlns:a16="http://schemas.microsoft.com/office/drawing/2014/main" id="{57E63EF1-2E32-5021-219A-667221692721}"/>
              </a:ext>
            </a:extLst>
          </p:cNvPr>
          <p:cNvSpPr>
            <a:spLocks noGrp="1"/>
          </p:cNvSpPr>
          <p:nvPr>
            <p:ph idx="1"/>
          </p:nvPr>
        </p:nvSpPr>
        <p:spPr/>
        <p:txBody>
          <a:bodyPr/>
          <a:lstStyle/>
          <a:p>
            <a:r>
              <a:rPr lang="fr-BE" sz="3200" dirty="0"/>
              <a:t>Biomasses non concernées </a:t>
            </a:r>
          </a:p>
          <a:p>
            <a:pPr lvl="1"/>
            <a:r>
              <a:rPr lang="fr-BE" sz="2800" dirty="0"/>
              <a:t>1) </a:t>
            </a:r>
            <a:r>
              <a:rPr lang="fr-BE" sz="2800" dirty="0" err="1"/>
              <a:t>PoS</a:t>
            </a:r>
            <a:r>
              <a:rPr lang="fr-BE" sz="2800" dirty="0"/>
              <a:t> </a:t>
            </a:r>
          </a:p>
          <a:p>
            <a:pPr lvl="1"/>
            <a:r>
              <a:rPr lang="fr-BE" sz="2800" dirty="0"/>
              <a:t>2) </a:t>
            </a:r>
            <a:r>
              <a:rPr lang="fr-BE" sz="2800" dirty="0">
                <a:highlight>
                  <a:srgbClr val="FFFF00"/>
                </a:highlight>
              </a:rPr>
              <a:t>méthode simplifiée :</a:t>
            </a:r>
          </a:p>
          <a:p>
            <a:pPr marL="914400" lvl="2" indent="0">
              <a:buNone/>
            </a:pPr>
            <a:endParaRPr lang="fr-BE" sz="1800" dirty="0">
              <a:highlight>
                <a:srgbClr val="FFFF00"/>
              </a:highlight>
              <a:latin typeface="Tahoma" panose="020B0604030504040204" pitchFamily="34" charset="0"/>
              <a:ea typeface="Calibri" panose="020F0502020204030204" pitchFamily="34" charset="0"/>
            </a:endParaRPr>
          </a:p>
          <a:p>
            <a:pPr lvl="2"/>
            <a:r>
              <a:rPr lang="fr-BE" sz="1800" dirty="0">
                <a:highlight>
                  <a:srgbClr val="FFFF00"/>
                </a:highlight>
                <a:latin typeface="Tahoma" panose="020B0604030504040204" pitchFamily="34" charset="0"/>
                <a:ea typeface="Calibri" panose="020F0502020204030204" pitchFamily="34" charset="0"/>
                <a:cs typeface="Times New Roman" panose="02020603050405020304" pitchFamily="18" charset="0"/>
              </a:rPr>
              <a:t>déclaration sur l’honneur signée par l’entreprise ETS, qui indique les quantités et la nature des biomasses, et à quel titre elles ne sont pas soumises à un ou plusieurs critères des articles 5 à 11.</a:t>
            </a:r>
          </a:p>
          <a:p>
            <a:pPr marL="914400" lvl="2" indent="0">
              <a:buNone/>
            </a:pPr>
            <a:endParaRPr lang="fr-BE" sz="1800" dirty="0">
              <a:highlight>
                <a:srgbClr val="FFFF00"/>
              </a:highlight>
              <a:latin typeface="Tahoma" panose="020B0604030504040204" pitchFamily="34" charset="0"/>
              <a:ea typeface="Calibri" panose="020F0502020204030204" pitchFamily="34" charset="0"/>
              <a:cs typeface="Times New Roman" panose="02020603050405020304" pitchFamily="18" charset="0"/>
            </a:endParaRPr>
          </a:p>
          <a:p>
            <a:pPr lvl="2"/>
            <a:r>
              <a:rPr lang="fr-BE" sz="1800" dirty="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La déclaration sur l’honneur est à joindre à l’AER</a:t>
            </a:r>
          </a:p>
          <a:p>
            <a:pPr marL="457200" lvl="1" indent="0">
              <a:buNone/>
            </a:pPr>
            <a:endParaRPr lang="fr-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a:extLst>
              <a:ext uri="{FF2B5EF4-FFF2-40B4-BE49-F238E27FC236}">
                <a16:creationId xmlns:a16="http://schemas.microsoft.com/office/drawing/2014/main" id="{32341C7C-90AE-18A8-EF99-BC434210E7C6}"/>
              </a:ext>
            </a:extLst>
          </p:cNvPr>
          <p:cNvSpPr>
            <a:spLocks noGrp="1"/>
          </p:cNvSpPr>
          <p:nvPr>
            <p:ph type="sldNum" sz="quarter" idx="10"/>
          </p:nvPr>
        </p:nvSpPr>
        <p:spPr/>
        <p:txBody>
          <a:bodyPr/>
          <a:lstStyle/>
          <a:p>
            <a:pPr>
              <a:defRPr/>
            </a:pPr>
            <a:fld id="{E6016316-E24D-4603-A936-5332D438098E}" type="slidenum">
              <a:rPr lang="fr-BE" smtClean="0"/>
              <a:pPr>
                <a:defRPr/>
              </a:pPr>
              <a:t>33</a:t>
            </a:fld>
            <a:endParaRPr lang="fr-BE" dirty="0"/>
          </a:p>
        </p:txBody>
      </p:sp>
    </p:spTree>
    <p:extLst>
      <p:ext uri="{BB962C8B-B14F-4D97-AF65-F5344CB8AC3E}">
        <p14:creationId xmlns:p14="http://schemas.microsoft.com/office/powerpoint/2010/main" val="20212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BE54-3E16-4F8B-36A3-1863A069E11C}"/>
              </a:ext>
            </a:extLst>
          </p:cNvPr>
          <p:cNvSpPr>
            <a:spLocks noGrp="1"/>
          </p:cNvSpPr>
          <p:nvPr>
            <p:ph type="title"/>
          </p:nvPr>
        </p:nvSpPr>
        <p:spPr>
          <a:xfrm>
            <a:off x="683568" y="2636912"/>
            <a:ext cx="7772400" cy="1362075"/>
          </a:xfrm>
        </p:spPr>
        <p:txBody>
          <a:bodyPr/>
          <a:lstStyle/>
          <a:p>
            <a:r>
              <a:rPr lang="fr-BE" dirty="0"/>
              <a:t>Clarification des rôles</a:t>
            </a:r>
          </a:p>
        </p:txBody>
      </p:sp>
      <p:sp>
        <p:nvSpPr>
          <p:cNvPr id="4" name="Espace réservé du numéro de diapositive 3">
            <a:extLst>
              <a:ext uri="{FF2B5EF4-FFF2-40B4-BE49-F238E27FC236}">
                <a16:creationId xmlns:a16="http://schemas.microsoft.com/office/drawing/2014/main" id="{444E0F8F-B6A8-5782-8058-6A1AF45E1ABC}"/>
              </a:ext>
            </a:extLst>
          </p:cNvPr>
          <p:cNvSpPr>
            <a:spLocks noGrp="1"/>
          </p:cNvSpPr>
          <p:nvPr>
            <p:ph type="sldNum" sz="quarter" idx="10"/>
          </p:nvPr>
        </p:nvSpPr>
        <p:spPr/>
        <p:txBody>
          <a:bodyPr/>
          <a:lstStyle/>
          <a:p>
            <a:pPr>
              <a:defRPr/>
            </a:pPr>
            <a:fld id="{A6C6D7C3-4EA9-4DFD-9927-E5C7CD16F32B}" type="slidenum">
              <a:rPr lang="fr-BE" smtClean="0"/>
              <a:pPr>
                <a:defRPr/>
              </a:pPr>
              <a:t>34</a:t>
            </a:fld>
            <a:endParaRPr lang="fr-BE" dirty="0"/>
          </a:p>
        </p:txBody>
      </p:sp>
    </p:spTree>
    <p:extLst>
      <p:ext uri="{BB962C8B-B14F-4D97-AF65-F5344CB8AC3E}">
        <p14:creationId xmlns:p14="http://schemas.microsoft.com/office/powerpoint/2010/main" val="18712118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0299E-35E6-55F4-F3E8-025D2A0F1911}"/>
              </a:ext>
            </a:extLst>
          </p:cNvPr>
          <p:cNvSpPr>
            <a:spLocks noGrp="1"/>
          </p:cNvSpPr>
          <p:nvPr>
            <p:ph type="title"/>
          </p:nvPr>
        </p:nvSpPr>
        <p:spPr/>
        <p:txBody>
          <a:bodyPr/>
          <a:lstStyle/>
          <a:p>
            <a:r>
              <a:rPr lang="fr-BE" dirty="0"/>
              <a:t>Clarification des rôles</a:t>
            </a:r>
          </a:p>
        </p:txBody>
      </p:sp>
      <p:sp>
        <p:nvSpPr>
          <p:cNvPr id="3" name="Espace réservé du contenu 2">
            <a:extLst>
              <a:ext uri="{FF2B5EF4-FFF2-40B4-BE49-F238E27FC236}">
                <a16:creationId xmlns:a16="http://schemas.microsoft.com/office/drawing/2014/main" id="{8CF0C847-6E54-569C-0600-E0A4A3C2A209}"/>
              </a:ext>
            </a:extLst>
          </p:cNvPr>
          <p:cNvSpPr>
            <a:spLocks noGrp="1"/>
          </p:cNvSpPr>
          <p:nvPr>
            <p:ph idx="1"/>
          </p:nvPr>
        </p:nvSpPr>
        <p:spPr/>
        <p:txBody>
          <a:bodyPr/>
          <a:lstStyle/>
          <a:p>
            <a:r>
              <a:rPr lang="fr-BE" sz="1800" dirty="0"/>
              <a:t>Certificateur</a:t>
            </a:r>
          </a:p>
          <a:p>
            <a:pPr lvl="1"/>
            <a:r>
              <a:rPr lang="fr-BE" sz="1400" dirty="0"/>
              <a:t>Évalue les processus internes de l'opérateur économique et sa capacité à </a:t>
            </a:r>
          </a:p>
          <a:p>
            <a:pPr lvl="2"/>
            <a:r>
              <a:rPr lang="fr-BE" sz="1400" dirty="0"/>
              <a:t>gérer la conformité avec les critères RED II, </a:t>
            </a:r>
          </a:p>
          <a:p>
            <a:pPr lvl="2"/>
            <a:r>
              <a:rPr lang="fr-BE" sz="1400" dirty="0"/>
              <a:t>gérer les données relatives à la durabilité et aux économies de GES, </a:t>
            </a:r>
          </a:p>
          <a:p>
            <a:pPr lvl="2"/>
            <a:r>
              <a:rPr lang="fr-BE" sz="1400" dirty="0"/>
              <a:t>gérer le système de bilan massique </a:t>
            </a:r>
          </a:p>
          <a:p>
            <a:pPr lvl="2"/>
            <a:r>
              <a:rPr lang="fr-BE" sz="1400" dirty="0"/>
              <a:t>délivrer des </a:t>
            </a:r>
            <a:r>
              <a:rPr lang="fr-BE" sz="1400" dirty="0" err="1"/>
              <a:t>PoS</a:t>
            </a:r>
            <a:r>
              <a:rPr lang="fr-BE" sz="1400" dirty="0"/>
              <a:t> pour les lots de biomasse</a:t>
            </a:r>
          </a:p>
          <a:p>
            <a:pPr lvl="1"/>
            <a:r>
              <a:rPr lang="fr-BE" sz="1400" dirty="0"/>
              <a:t>Délivre un certificat à l’opérateur lorsque jugé apte</a:t>
            </a:r>
          </a:p>
          <a:p>
            <a:pPr lvl="1"/>
            <a:r>
              <a:rPr lang="fr-BE" sz="1400" dirty="0"/>
              <a:t>Audite au moins 1x/an pour vérifier aptitude </a:t>
            </a:r>
          </a:p>
          <a:p>
            <a:r>
              <a:rPr lang="fr-BE" sz="1800" dirty="0"/>
              <a:t>Vérificateur</a:t>
            </a:r>
          </a:p>
          <a:p>
            <a:pPr lvl="1"/>
            <a:r>
              <a:rPr lang="fr-BE" sz="1400" dirty="0"/>
              <a:t>Vérifie et assure que les émissions d’un installation ETS ont été surveillées conformément au MRR et que des données d'émissions fiables et correctes sont déclarées.</a:t>
            </a:r>
          </a:p>
          <a:p>
            <a:pPr lvl="1"/>
            <a:r>
              <a:rPr lang="fr-BE" sz="1400" dirty="0">
                <a:highlight>
                  <a:srgbClr val="FFFF00"/>
                </a:highlight>
              </a:rPr>
              <a:t>Vérifie si liste des intrants biomasse est complète (canevas </a:t>
            </a:r>
            <a:r>
              <a:rPr lang="fr-BE" sz="1400" dirty="0" err="1">
                <a:highlight>
                  <a:srgbClr val="FFFF00"/>
                </a:highlight>
              </a:rPr>
              <a:t>AwAC</a:t>
            </a:r>
            <a:r>
              <a:rPr lang="fr-BE" sz="1400" dirty="0">
                <a:highlight>
                  <a:srgbClr val="FFFF00"/>
                </a:highlight>
              </a:rPr>
              <a:t> newsletter 58)</a:t>
            </a:r>
          </a:p>
          <a:p>
            <a:pPr lvl="1"/>
            <a:r>
              <a:rPr lang="fr-BE" sz="1400" dirty="0">
                <a:highlight>
                  <a:srgbClr val="FFFF00"/>
                </a:highlight>
              </a:rPr>
              <a:t>Vérifie si chaque flux est bien classé </a:t>
            </a:r>
          </a:p>
          <a:p>
            <a:pPr lvl="1"/>
            <a:r>
              <a:rPr lang="fr-BE" sz="1400" dirty="0"/>
              <a:t>Vérifie que la biomasse concernée est accompagnée des </a:t>
            </a:r>
            <a:r>
              <a:rPr lang="fr-BE" sz="1400" dirty="0" err="1"/>
              <a:t>PoS</a:t>
            </a:r>
            <a:endParaRPr lang="fr-BE" sz="1400" dirty="0"/>
          </a:p>
          <a:p>
            <a:r>
              <a:rPr lang="fr-BE" sz="1800" dirty="0" err="1"/>
              <a:t>AwAC</a:t>
            </a:r>
            <a:endParaRPr lang="fr-BE" sz="1800" dirty="0"/>
          </a:p>
          <a:p>
            <a:pPr lvl="1"/>
            <a:r>
              <a:rPr lang="fr-BE" sz="1400" dirty="0"/>
              <a:t>Formation et réponses aux questions</a:t>
            </a:r>
          </a:p>
          <a:p>
            <a:pPr lvl="1"/>
            <a:r>
              <a:rPr lang="fr-BE" sz="1400" dirty="0"/>
              <a:t>Validation et suivi des plans de surveillance</a:t>
            </a:r>
          </a:p>
          <a:p>
            <a:pPr lvl="1"/>
            <a:r>
              <a:rPr lang="fr-BE" sz="1400" dirty="0"/>
              <a:t>Validation des AER vérifiés</a:t>
            </a:r>
          </a:p>
        </p:txBody>
      </p:sp>
      <p:sp>
        <p:nvSpPr>
          <p:cNvPr id="4" name="Espace réservé du numéro de diapositive 3">
            <a:extLst>
              <a:ext uri="{FF2B5EF4-FFF2-40B4-BE49-F238E27FC236}">
                <a16:creationId xmlns:a16="http://schemas.microsoft.com/office/drawing/2014/main" id="{329B8DDC-3F77-0666-003F-CEE7A31946DD}"/>
              </a:ext>
            </a:extLst>
          </p:cNvPr>
          <p:cNvSpPr>
            <a:spLocks noGrp="1"/>
          </p:cNvSpPr>
          <p:nvPr>
            <p:ph type="sldNum" sz="quarter" idx="10"/>
          </p:nvPr>
        </p:nvSpPr>
        <p:spPr/>
        <p:txBody>
          <a:bodyPr/>
          <a:lstStyle/>
          <a:p>
            <a:pPr>
              <a:defRPr/>
            </a:pPr>
            <a:fld id="{E6016316-E24D-4603-A936-5332D438098E}" type="slidenum">
              <a:rPr lang="fr-BE" smtClean="0"/>
              <a:pPr>
                <a:defRPr/>
              </a:pPr>
              <a:t>35</a:t>
            </a:fld>
            <a:endParaRPr lang="fr-BE" dirty="0"/>
          </a:p>
        </p:txBody>
      </p:sp>
    </p:spTree>
    <p:extLst>
      <p:ext uri="{BB962C8B-B14F-4D97-AF65-F5344CB8AC3E}">
        <p14:creationId xmlns:p14="http://schemas.microsoft.com/office/powerpoint/2010/main" val="84303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BE54-3E16-4F8B-36A3-1863A069E11C}"/>
              </a:ext>
            </a:extLst>
          </p:cNvPr>
          <p:cNvSpPr>
            <a:spLocks noGrp="1"/>
          </p:cNvSpPr>
          <p:nvPr>
            <p:ph type="title"/>
          </p:nvPr>
        </p:nvSpPr>
        <p:spPr>
          <a:xfrm>
            <a:off x="683568" y="2636912"/>
            <a:ext cx="7772400" cy="1362075"/>
          </a:xfrm>
        </p:spPr>
        <p:txBody>
          <a:bodyPr/>
          <a:lstStyle/>
          <a:p>
            <a:r>
              <a:rPr lang="fr-BE" dirty="0"/>
              <a:t>DISPOSITION TRANSITOIRE 2023</a:t>
            </a:r>
          </a:p>
        </p:txBody>
      </p:sp>
      <p:sp>
        <p:nvSpPr>
          <p:cNvPr id="4" name="Espace réservé du numéro de diapositive 3">
            <a:extLst>
              <a:ext uri="{FF2B5EF4-FFF2-40B4-BE49-F238E27FC236}">
                <a16:creationId xmlns:a16="http://schemas.microsoft.com/office/drawing/2014/main" id="{444E0F8F-B6A8-5782-8058-6A1AF45E1ABC}"/>
              </a:ext>
            </a:extLst>
          </p:cNvPr>
          <p:cNvSpPr>
            <a:spLocks noGrp="1"/>
          </p:cNvSpPr>
          <p:nvPr>
            <p:ph type="sldNum" sz="quarter" idx="10"/>
          </p:nvPr>
        </p:nvSpPr>
        <p:spPr/>
        <p:txBody>
          <a:bodyPr/>
          <a:lstStyle/>
          <a:p>
            <a:pPr>
              <a:defRPr/>
            </a:pPr>
            <a:fld id="{A6C6D7C3-4EA9-4DFD-9927-E5C7CD16F32B}" type="slidenum">
              <a:rPr lang="fr-BE" smtClean="0"/>
              <a:pPr>
                <a:defRPr/>
              </a:pPr>
              <a:t>36</a:t>
            </a:fld>
            <a:endParaRPr lang="fr-BE" dirty="0"/>
          </a:p>
        </p:txBody>
      </p:sp>
    </p:spTree>
    <p:extLst>
      <p:ext uri="{BB962C8B-B14F-4D97-AF65-F5344CB8AC3E}">
        <p14:creationId xmlns:p14="http://schemas.microsoft.com/office/powerpoint/2010/main" val="1048909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191868-D93E-BAA3-23B2-AF2B2DC40F83}"/>
              </a:ext>
            </a:extLst>
          </p:cNvPr>
          <p:cNvSpPr>
            <a:spLocks noGrp="1"/>
          </p:cNvSpPr>
          <p:nvPr>
            <p:ph type="title"/>
          </p:nvPr>
        </p:nvSpPr>
        <p:spPr/>
        <p:txBody>
          <a:bodyPr/>
          <a:lstStyle/>
          <a:p>
            <a:r>
              <a:rPr lang="fr-BE" dirty="0"/>
              <a:t>Disposition transitoire 2023</a:t>
            </a:r>
          </a:p>
        </p:txBody>
      </p:sp>
      <p:sp>
        <p:nvSpPr>
          <p:cNvPr id="3" name="Espace réservé du contenu 2">
            <a:extLst>
              <a:ext uri="{FF2B5EF4-FFF2-40B4-BE49-F238E27FC236}">
                <a16:creationId xmlns:a16="http://schemas.microsoft.com/office/drawing/2014/main" id="{57E63EF1-2E32-5021-219A-667221692721}"/>
              </a:ext>
            </a:extLst>
          </p:cNvPr>
          <p:cNvSpPr>
            <a:spLocks noGrp="1"/>
          </p:cNvSpPr>
          <p:nvPr>
            <p:ph idx="1"/>
          </p:nvPr>
        </p:nvSpPr>
        <p:spPr/>
        <p:txBody>
          <a:bodyPr/>
          <a:lstStyle/>
          <a:p>
            <a:r>
              <a:rPr lang="fr-BE" sz="1800" dirty="0"/>
              <a:t>Les lots de biomasse utilisés entre le 23 février et le 31 décembre 2023 pour lesquels il n’aura pas été possible d’obtenir une </a:t>
            </a:r>
            <a:r>
              <a:rPr lang="fr-BE" sz="1800" dirty="0" err="1"/>
              <a:t>PoS</a:t>
            </a:r>
            <a:r>
              <a:rPr lang="fr-BE" sz="1800" dirty="0"/>
              <a:t> sont présumés en conformité avec les critères de durabilité et de réduction des émissions de GES, si pour chaque lot de biomasse pour lequel il n’a pu obtenir une </a:t>
            </a:r>
            <a:r>
              <a:rPr lang="fr-BE" sz="1800" dirty="0" err="1"/>
              <a:t>PoS</a:t>
            </a:r>
            <a:r>
              <a:rPr lang="fr-BE" sz="1800" dirty="0"/>
              <a:t> , l’installation ETS annexe à sa déclaration tous les éléments de preuve : </a:t>
            </a:r>
          </a:p>
          <a:p>
            <a:pPr lvl="1"/>
            <a:r>
              <a:rPr lang="fr-BE" sz="1600" dirty="0"/>
              <a:t>démontrant qu’il a tout mis en œuvre pour obtenir ou émettre au plus vite des </a:t>
            </a:r>
            <a:r>
              <a:rPr lang="fr-BE" sz="1600" dirty="0" err="1"/>
              <a:t>PoS</a:t>
            </a:r>
            <a:r>
              <a:rPr lang="fr-BE" sz="1600" dirty="0"/>
              <a:t>, et les raisons pour lesquelles il n’a pas été raisonnablement possible de les obtenir ; </a:t>
            </a:r>
          </a:p>
          <a:p>
            <a:pPr lvl="1"/>
            <a:r>
              <a:rPr lang="fr-BE" sz="1600" dirty="0"/>
              <a:t>démontrant les raisons pour lesquelles il n’a pu développer d’alternatives raisonnables pour accéder à d’autres sources de biomasse pour lesquelles une </a:t>
            </a:r>
            <a:r>
              <a:rPr lang="fr-BE" sz="1600" dirty="0" err="1"/>
              <a:t>PoS</a:t>
            </a:r>
            <a:r>
              <a:rPr lang="fr-BE" sz="1600" dirty="0"/>
              <a:t> aurait pu être obtenue ;</a:t>
            </a:r>
          </a:p>
          <a:p>
            <a:pPr lvl="1"/>
            <a:r>
              <a:rPr lang="fr-BE" sz="1600" dirty="0"/>
              <a:t>démontrant dans quelle mesure la biomasse concernée offre des caractéristiques qui lui permet de répondre aux critères repris dans les articles 5 à 11 de l’AGW Durabilité, en fournissant également le bilan massique. </a:t>
            </a:r>
          </a:p>
          <a:p>
            <a:r>
              <a:rPr lang="fr-BE" sz="1800" dirty="0">
                <a:latin typeface="Calibri" panose="020F0502020204030204" pitchFamily="34" charset="0"/>
                <a:ea typeface="Calibri" panose="020F0502020204030204" pitchFamily="34" charset="0"/>
              </a:rPr>
              <a:t>Les éléments de preuves fournis ci-dessus dans le cadre de la disposition transitoire doivent faire l’objet d’un audit de vérification réalisé par un auditeur indépendant, ceci conformément aux exigences de la norme </a:t>
            </a:r>
            <a:r>
              <a:rPr lang="fr-BE" sz="1800" u="sng" dirty="0">
                <a:solidFill>
                  <a:srgbClr val="0000FF"/>
                </a:solidFill>
                <a:latin typeface="Calibri" panose="020F0502020204030204" pitchFamily="34" charset="0"/>
                <a:ea typeface="Calibri" panose="020F0502020204030204" pitchFamily="34" charset="0"/>
                <a:hlinkClick r:id="rId3"/>
              </a:rPr>
              <a:t>ISAE 3000</a:t>
            </a:r>
            <a:r>
              <a:rPr lang="fr-BE" sz="1800" dirty="0">
                <a:latin typeface="Calibri" panose="020F0502020204030204" pitchFamily="34" charset="0"/>
                <a:ea typeface="Calibri" panose="020F0502020204030204" pitchFamily="34" charset="0"/>
              </a:rPr>
              <a:t>. </a:t>
            </a:r>
            <a:endParaRPr lang="fr-BE" sz="1800" dirty="0"/>
          </a:p>
          <a:p>
            <a:r>
              <a:rPr lang="fr-BE" sz="1800" dirty="0"/>
              <a:t>Deadline envoi rapport d’audit ISAE 3000 + éléments de preuves </a:t>
            </a:r>
            <a:r>
              <a:rPr lang="fr-BE" sz="1800" dirty="0">
                <a:solidFill>
                  <a:srgbClr val="FF0000"/>
                </a:solidFill>
              </a:rPr>
              <a:t>: 1</a:t>
            </a:r>
            <a:r>
              <a:rPr lang="fr-BE" sz="1800" baseline="30000" dirty="0">
                <a:solidFill>
                  <a:srgbClr val="FF0000"/>
                </a:solidFill>
              </a:rPr>
              <a:t>er</a:t>
            </a:r>
            <a:r>
              <a:rPr lang="fr-BE" sz="1800" dirty="0">
                <a:solidFill>
                  <a:srgbClr val="FF0000"/>
                </a:solidFill>
              </a:rPr>
              <a:t> février 2024</a:t>
            </a:r>
          </a:p>
          <a:p>
            <a:endParaRPr lang="fr-BE" dirty="0"/>
          </a:p>
        </p:txBody>
      </p:sp>
      <p:sp>
        <p:nvSpPr>
          <p:cNvPr id="4" name="Espace réservé du numéro de diapositive 3">
            <a:extLst>
              <a:ext uri="{FF2B5EF4-FFF2-40B4-BE49-F238E27FC236}">
                <a16:creationId xmlns:a16="http://schemas.microsoft.com/office/drawing/2014/main" id="{32341C7C-90AE-18A8-EF99-BC434210E7C6}"/>
              </a:ext>
            </a:extLst>
          </p:cNvPr>
          <p:cNvSpPr>
            <a:spLocks noGrp="1"/>
          </p:cNvSpPr>
          <p:nvPr>
            <p:ph type="sldNum" sz="quarter" idx="10"/>
          </p:nvPr>
        </p:nvSpPr>
        <p:spPr/>
        <p:txBody>
          <a:bodyPr/>
          <a:lstStyle/>
          <a:p>
            <a:pPr>
              <a:defRPr/>
            </a:pPr>
            <a:fld id="{E6016316-E24D-4603-A936-5332D438098E}" type="slidenum">
              <a:rPr lang="fr-BE" smtClean="0"/>
              <a:pPr>
                <a:defRPr/>
              </a:pPr>
              <a:t>37</a:t>
            </a:fld>
            <a:endParaRPr lang="fr-BE" dirty="0"/>
          </a:p>
        </p:txBody>
      </p:sp>
    </p:spTree>
    <p:extLst>
      <p:ext uri="{BB962C8B-B14F-4D97-AF65-F5344CB8AC3E}">
        <p14:creationId xmlns:p14="http://schemas.microsoft.com/office/powerpoint/2010/main" val="70630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50299E-35E6-55F4-F3E8-025D2A0F1911}"/>
              </a:ext>
            </a:extLst>
          </p:cNvPr>
          <p:cNvSpPr>
            <a:spLocks noGrp="1"/>
          </p:cNvSpPr>
          <p:nvPr>
            <p:ph type="title"/>
          </p:nvPr>
        </p:nvSpPr>
        <p:spPr/>
        <p:txBody>
          <a:bodyPr/>
          <a:lstStyle/>
          <a:p>
            <a:r>
              <a:rPr lang="fr-BE" dirty="0"/>
              <a:t>Disposition transitoire 2023</a:t>
            </a:r>
          </a:p>
        </p:txBody>
      </p:sp>
      <p:sp>
        <p:nvSpPr>
          <p:cNvPr id="3" name="Espace réservé du contenu 2">
            <a:extLst>
              <a:ext uri="{FF2B5EF4-FFF2-40B4-BE49-F238E27FC236}">
                <a16:creationId xmlns:a16="http://schemas.microsoft.com/office/drawing/2014/main" id="{8CF0C847-6E54-569C-0600-E0A4A3C2A209}"/>
              </a:ext>
            </a:extLst>
          </p:cNvPr>
          <p:cNvSpPr>
            <a:spLocks noGrp="1"/>
          </p:cNvSpPr>
          <p:nvPr>
            <p:ph idx="1"/>
          </p:nvPr>
        </p:nvSpPr>
        <p:spPr/>
        <p:txBody>
          <a:bodyPr/>
          <a:lstStyle/>
          <a:p>
            <a:r>
              <a:rPr lang="fr-BE" dirty="0"/>
              <a:t>Clarification des rôles pour la période transitoire</a:t>
            </a:r>
          </a:p>
          <a:p>
            <a:pPr lvl="1"/>
            <a:r>
              <a:rPr lang="fr-BE" dirty="0"/>
              <a:t>1) </a:t>
            </a:r>
            <a:r>
              <a:rPr lang="fr-BE" dirty="0" err="1"/>
              <a:t>AwAC</a:t>
            </a:r>
            <a:r>
              <a:rPr lang="fr-BE" dirty="0"/>
              <a:t> évalue si les preuves sont acceptables après le 1</a:t>
            </a:r>
            <a:r>
              <a:rPr lang="fr-BE" baseline="30000" dirty="0"/>
              <a:t>er</a:t>
            </a:r>
            <a:r>
              <a:rPr lang="fr-BE" dirty="0"/>
              <a:t> février 2024</a:t>
            </a:r>
          </a:p>
          <a:p>
            <a:pPr lvl="1"/>
            <a:r>
              <a:rPr lang="fr-BE" dirty="0"/>
              <a:t>2) Vérificateur se base sur la décision de l’</a:t>
            </a:r>
            <a:r>
              <a:rPr lang="fr-BE" dirty="0" err="1"/>
              <a:t>AwAC</a:t>
            </a:r>
            <a:r>
              <a:rPr lang="fr-BE" dirty="0"/>
              <a:t> pour la vérification de la déclaration des émissions de 2023</a:t>
            </a:r>
          </a:p>
        </p:txBody>
      </p:sp>
      <p:sp>
        <p:nvSpPr>
          <p:cNvPr id="4" name="Espace réservé du numéro de diapositive 3">
            <a:extLst>
              <a:ext uri="{FF2B5EF4-FFF2-40B4-BE49-F238E27FC236}">
                <a16:creationId xmlns:a16="http://schemas.microsoft.com/office/drawing/2014/main" id="{329B8DDC-3F77-0666-003F-CEE7A31946DD}"/>
              </a:ext>
            </a:extLst>
          </p:cNvPr>
          <p:cNvSpPr>
            <a:spLocks noGrp="1"/>
          </p:cNvSpPr>
          <p:nvPr>
            <p:ph type="sldNum" sz="quarter" idx="10"/>
          </p:nvPr>
        </p:nvSpPr>
        <p:spPr/>
        <p:txBody>
          <a:bodyPr/>
          <a:lstStyle/>
          <a:p>
            <a:pPr>
              <a:defRPr/>
            </a:pPr>
            <a:fld id="{E6016316-E24D-4603-A936-5332D438098E}" type="slidenum">
              <a:rPr lang="fr-BE" smtClean="0"/>
              <a:pPr>
                <a:defRPr/>
              </a:pPr>
              <a:t>38</a:t>
            </a:fld>
            <a:endParaRPr lang="fr-BE" dirty="0"/>
          </a:p>
        </p:txBody>
      </p:sp>
    </p:spTree>
    <p:extLst>
      <p:ext uri="{BB962C8B-B14F-4D97-AF65-F5344CB8AC3E}">
        <p14:creationId xmlns:p14="http://schemas.microsoft.com/office/powerpoint/2010/main" val="54836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CCC475-B50B-497D-52D1-C4287C4033C8}"/>
              </a:ext>
            </a:extLst>
          </p:cNvPr>
          <p:cNvSpPr>
            <a:spLocks noGrp="1"/>
          </p:cNvSpPr>
          <p:nvPr>
            <p:ph type="title"/>
          </p:nvPr>
        </p:nvSpPr>
        <p:spPr/>
        <p:txBody>
          <a:bodyPr/>
          <a:lstStyle/>
          <a:p>
            <a:r>
              <a:rPr lang="fr-BE" dirty="0"/>
              <a:t>Disposition transitoire 2023</a:t>
            </a:r>
          </a:p>
        </p:txBody>
      </p:sp>
      <p:sp>
        <p:nvSpPr>
          <p:cNvPr id="3" name="Espace réservé du contenu 2">
            <a:extLst>
              <a:ext uri="{FF2B5EF4-FFF2-40B4-BE49-F238E27FC236}">
                <a16:creationId xmlns:a16="http://schemas.microsoft.com/office/drawing/2014/main" id="{24FEC71E-2D7B-6ECB-5C03-C30D89631BB8}"/>
              </a:ext>
            </a:extLst>
          </p:cNvPr>
          <p:cNvSpPr>
            <a:spLocks noGrp="1"/>
          </p:cNvSpPr>
          <p:nvPr>
            <p:ph idx="1"/>
          </p:nvPr>
        </p:nvSpPr>
        <p:spPr>
          <a:xfrm>
            <a:off x="457200" y="1196975"/>
            <a:ext cx="8435280" cy="4929188"/>
          </a:xfrm>
        </p:spPr>
        <p:txBody>
          <a:bodyPr/>
          <a:lstStyle/>
          <a:p>
            <a:r>
              <a:rPr lang="fr-BE" dirty="0"/>
              <a:t>Important à retenir :</a:t>
            </a:r>
          </a:p>
          <a:p>
            <a:pPr lvl="1"/>
            <a:r>
              <a:rPr lang="fr-BE" dirty="0"/>
              <a:t>Dès le 1er janvier 2024, toute biomasse consommée et concernée par un des critères de RED II doit être associée de </a:t>
            </a:r>
            <a:r>
              <a:rPr lang="fr-BE" dirty="0" err="1"/>
              <a:t>PoS</a:t>
            </a:r>
            <a:r>
              <a:rPr lang="fr-BE" dirty="0"/>
              <a:t> pour pouvoir avoir des émissions considérées comme nulles si elle est concernée par les critères de durabilité et/ou d’économie de GES. </a:t>
            </a:r>
            <a:r>
              <a:rPr lang="fr-BE" u="sng" dirty="0">
                <a:solidFill>
                  <a:srgbClr val="FF0000"/>
                </a:solidFill>
              </a:rPr>
              <a:t>A défaut, ses émissions seront considérées comme fossiles.</a:t>
            </a:r>
          </a:p>
          <a:p>
            <a:r>
              <a:rPr lang="fr-BE" dirty="0"/>
              <a:t>Exemple d’implication :</a:t>
            </a:r>
          </a:p>
          <a:p>
            <a:pPr lvl="1"/>
            <a:r>
              <a:rPr lang="fr-BE" sz="2000" dirty="0"/>
              <a:t>Si vous avez un stock de lot biomasse concerné par RED II non certifié et acheté en 2023 mais que vous l’utilisez en 2024, ce lot sera considéré comme fossile (car vous ne pourrez certainement pas émettre une </a:t>
            </a:r>
            <a:r>
              <a:rPr lang="fr-BE" sz="2000" dirty="0" err="1"/>
              <a:t>PoS</a:t>
            </a:r>
            <a:r>
              <a:rPr lang="fr-BE" sz="2000" dirty="0"/>
              <a:t> rétroactivement pour cette biomasse non certifiée à la base)</a:t>
            </a:r>
          </a:p>
        </p:txBody>
      </p:sp>
      <p:sp>
        <p:nvSpPr>
          <p:cNvPr id="4" name="Espace réservé du numéro de diapositive 3">
            <a:extLst>
              <a:ext uri="{FF2B5EF4-FFF2-40B4-BE49-F238E27FC236}">
                <a16:creationId xmlns:a16="http://schemas.microsoft.com/office/drawing/2014/main" id="{1F561BCD-99F2-E1CD-CE1D-B49AF9604068}"/>
              </a:ext>
            </a:extLst>
          </p:cNvPr>
          <p:cNvSpPr>
            <a:spLocks noGrp="1"/>
          </p:cNvSpPr>
          <p:nvPr>
            <p:ph type="sldNum" sz="quarter" idx="10"/>
          </p:nvPr>
        </p:nvSpPr>
        <p:spPr/>
        <p:txBody>
          <a:bodyPr/>
          <a:lstStyle/>
          <a:p>
            <a:pPr>
              <a:defRPr/>
            </a:pPr>
            <a:fld id="{E6016316-E24D-4603-A936-5332D438098E}" type="slidenum">
              <a:rPr lang="fr-BE" smtClean="0"/>
              <a:pPr>
                <a:defRPr/>
              </a:pPr>
              <a:t>39</a:t>
            </a:fld>
            <a:endParaRPr lang="fr-BE" dirty="0"/>
          </a:p>
        </p:txBody>
      </p:sp>
    </p:spTree>
    <p:extLst>
      <p:ext uri="{BB962C8B-B14F-4D97-AF65-F5344CB8AC3E}">
        <p14:creationId xmlns:p14="http://schemas.microsoft.com/office/powerpoint/2010/main" val="274697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6C514-29B3-403A-3B27-C0A9E7ADEEC8}"/>
              </a:ext>
            </a:extLst>
          </p:cNvPr>
          <p:cNvSpPr>
            <a:spLocks noGrp="1"/>
          </p:cNvSpPr>
          <p:nvPr>
            <p:ph type="title"/>
          </p:nvPr>
        </p:nvSpPr>
        <p:spPr/>
        <p:txBody>
          <a:bodyPr/>
          <a:lstStyle/>
          <a:p>
            <a:r>
              <a:rPr lang="fr-BE" dirty="0"/>
              <a:t>Introduction</a:t>
            </a:r>
          </a:p>
        </p:txBody>
      </p:sp>
      <p:sp>
        <p:nvSpPr>
          <p:cNvPr id="3" name="Espace réservé du contenu 2">
            <a:extLst>
              <a:ext uri="{FF2B5EF4-FFF2-40B4-BE49-F238E27FC236}">
                <a16:creationId xmlns:a16="http://schemas.microsoft.com/office/drawing/2014/main" id="{FCCF62FB-77A1-6798-7F18-C50FB0873E97}"/>
              </a:ext>
            </a:extLst>
          </p:cNvPr>
          <p:cNvSpPr>
            <a:spLocks noGrp="1"/>
          </p:cNvSpPr>
          <p:nvPr>
            <p:ph idx="1"/>
          </p:nvPr>
        </p:nvSpPr>
        <p:spPr>
          <a:xfrm>
            <a:off x="323529" y="1196975"/>
            <a:ext cx="8469634" cy="4929188"/>
          </a:xfrm>
        </p:spPr>
        <p:txBody>
          <a:bodyPr/>
          <a:lstStyle/>
          <a:p>
            <a:r>
              <a:rPr lang="fr-BE" dirty="0"/>
              <a:t>Historique communication</a:t>
            </a:r>
          </a:p>
          <a:p>
            <a:pPr lvl="1"/>
            <a:r>
              <a:rPr lang="fr-BE" dirty="0"/>
              <a:t>Fin 2022: Identification </a:t>
            </a:r>
            <a:r>
              <a:rPr lang="fr-BE" dirty="0" err="1"/>
              <a:t>AwAC</a:t>
            </a:r>
            <a:r>
              <a:rPr lang="fr-BE" dirty="0"/>
              <a:t> des entreprises concernées sur base des intrants de 2021 </a:t>
            </a:r>
          </a:p>
          <a:p>
            <a:pPr lvl="2"/>
            <a:r>
              <a:rPr lang="fr-BE" dirty="0"/>
              <a:t> Communication individuelle vers les entreprises concernés selon l’</a:t>
            </a:r>
            <a:r>
              <a:rPr lang="fr-BE" dirty="0" err="1"/>
              <a:t>AwAC</a:t>
            </a:r>
            <a:endParaRPr lang="fr-BE" dirty="0"/>
          </a:p>
          <a:p>
            <a:pPr lvl="2"/>
            <a:r>
              <a:rPr lang="fr-BE" dirty="0"/>
              <a:t>Envoi newsletter n°52 à toutes les entreprises ETS expliquant les règles concernant la biomasse</a:t>
            </a:r>
          </a:p>
          <a:p>
            <a:pPr lvl="2"/>
            <a:r>
              <a:rPr lang="fr-BE" dirty="0"/>
              <a:t>Attention: les entreprises sont responsable d’identifier si elles sont concernées</a:t>
            </a:r>
          </a:p>
          <a:p>
            <a:pPr lvl="1"/>
            <a:r>
              <a:rPr lang="fr-BE" dirty="0"/>
              <a:t>1</a:t>
            </a:r>
            <a:r>
              <a:rPr lang="fr-BE" baseline="30000" dirty="0"/>
              <a:t>er</a:t>
            </a:r>
            <a:r>
              <a:rPr lang="fr-BE" dirty="0"/>
              <a:t> Aout 2023: envoi de la newsletter n°58 </a:t>
            </a:r>
          </a:p>
        </p:txBody>
      </p:sp>
      <p:sp>
        <p:nvSpPr>
          <p:cNvPr id="4" name="Espace réservé du numéro de diapositive 3">
            <a:extLst>
              <a:ext uri="{FF2B5EF4-FFF2-40B4-BE49-F238E27FC236}">
                <a16:creationId xmlns:a16="http://schemas.microsoft.com/office/drawing/2014/main" id="{5895FA95-C7A4-3DA5-C287-2998D26A4AF9}"/>
              </a:ext>
            </a:extLst>
          </p:cNvPr>
          <p:cNvSpPr>
            <a:spLocks noGrp="1"/>
          </p:cNvSpPr>
          <p:nvPr>
            <p:ph type="sldNum" sz="quarter" idx="10"/>
          </p:nvPr>
        </p:nvSpPr>
        <p:spPr/>
        <p:txBody>
          <a:bodyPr/>
          <a:lstStyle/>
          <a:p>
            <a:pPr>
              <a:defRPr/>
            </a:pPr>
            <a:fld id="{E6016316-E24D-4603-A936-5332D438098E}" type="slidenum">
              <a:rPr lang="fr-BE" smtClean="0"/>
              <a:pPr>
                <a:defRPr/>
              </a:pPr>
              <a:t>4</a:t>
            </a:fld>
            <a:endParaRPr lang="fr-BE" dirty="0"/>
          </a:p>
        </p:txBody>
      </p:sp>
    </p:spTree>
    <p:extLst>
      <p:ext uri="{BB962C8B-B14F-4D97-AF65-F5344CB8AC3E}">
        <p14:creationId xmlns:p14="http://schemas.microsoft.com/office/powerpoint/2010/main" val="32292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731014" y="431520"/>
            <a:ext cx="7772400" cy="1102519"/>
          </a:xfrm>
        </p:spPr>
        <p:txBody>
          <a:bodyPr/>
          <a:lstStyle/>
          <a:p>
            <a:pPr algn="ctr"/>
            <a:r>
              <a:rPr lang="fr-BE" sz="3200" dirty="0">
                <a:latin typeface="Comic Sans MS" panose="030F0702030302020204" pitchFamily="66" charset="0"/>
              </a:rPr>
              <a:t>Merci pour votre attention</a:t>
            </a:r>
          </a:p>
        </p:txBody>
      </p:sp>
      <p:sp>
        <p:nvSpPr>
          <p:cNvPr id="2" name="Espace réservé du contenu 3">
            <a:extLst>
              <a:ext uri="{FF2B5EF4-FFF2-40B4-BE49-F238E27FC236}">
                <a16:creationId xmlns:a16="http://schemas.microsoft.com/office/drawing/2014/main" id="{C8A02021-92EB-93B0-CE00-A1C9643293FF}"/>
              </a:ext>
            </a:extLst>
          </p:cNvPr>
          <p:cNvSpPr txBox="1">
            <a:spLocks/>
          </p:cNvSpPr>
          <p:nvPr/>
        </p:nvSpPr>
        <p:spPr bwMode="auto">
          <a:xfrm>
            <a:off x="5868144" y="6021288"/>
            <a:ext cx="3744416" cy="5492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lvl1pPr marL="0" indent="0" algn="ctr" rtl="0" eaLnBrk="1" fontAlgn="base" hangingPunct="1">
              <a:spcBef>
                <a:spcPct val="20000"/>
              </a:spcBef>
              <a:spcAft>
                <a:spcPct val="0"/>
              </a:spcAft>
              <a:buFontTx/>
              <a:buNone/>
              <a:defRPr sz="2400">
                <a:solidFill>
                  <a:srgbClr val="0066FF"/>
                </a:solidFill>
                <a:latin typeface="Constantia" pitchFamily="18" charset="0"/>
                <a:ea typeface="+mn-ea"/>
                <a:cs typeface="+mn-cs"/>
              </a:defRPr>
            </a:lvl1pPr>
            <a:lvl2pPr marL="742950" indent="-285750" algn="l" rtl="0" eaLnBrk="1" fontAlgn="base" hangingPunct="1">
              <a:spcBef>
                <a:spcPct val="20000"/>
              </a:spcBef>
              <a:spcAft>
                <a:spcPct val="0"/>
              </a:spcAft>
              <a:buBlip>
                <a:blip r:embed="rId3"/>
              </a:buBlip>
              <a:defRPr sz="2400">
                <a:solidFill>
                  <a:srgbClr val="0066FF"/>
                </a:solidFill>
                <a:latin typeface="+mn-lt"/>
              </a:defRPr>
            </a:lvl2pPr>
            <a:lvl3pPr marL="1143000" indent="-228600" algn="l" rtl="0" eaLnBrk="1" fontAlgn="base" hangingPunct="1">
              <a:spcBef>
                <a:spcPct val="20000"/>
              </a:spcBef>
              <a:spcAft>
                <a:spcPct val="0"/>
              </a:spcAft>
              <a:buBlip>
                <a:blip r:embed="rId3"/>
              </a:buBlip>
              <a:defRPr sz="2000">
                <a:solidFill>
                  <a:srgbClr val="0066FF"/>
                </a:solidFill>
                <a:latin typeface="+mn-lt"/>
              </a:defRPr>
            </a:lvl3pPr>
            <a:lvl4pPr marL="1600200" indent="-228600" algn="l" rtl="0" eaLnBrk="1" fontAlgn="base" hangingPunct="1">
              <a:spcBef>
                <a:spcPct val="20000"/>
              </a:spcBef>
              <a:spcAft>
                <a:spcPct val="0"/>
              </a:spcAft>
              <a:buBlip>
                <a:blip r:embed="rId3"/>
              </a:buBlip>
              <a:defRPr>
                <a:solidFill>
                  <a:srgbClr val="0066FF"/>
                </a:solidFill>
                <a:latin typeface="+mn-lt"/>
              </a:defRPr>
            </a:lvl4pPr>
            <a:lvl5pPr marL="2057400" indent="-228600" algn="l" rtl="0" eaLnBrk="1" fontAlgn="base" hangingPunct="1">
              <a:spcBef>
                <a:spcPct val="20000"/>
              </a:spcBef>
              <a:spcAft>
                <a:spcPct val="0"/>
              </a:spcAft>
              <a:buBlip>
                <a:blip r:embed="rId3"/>
              </a:buBlip>
              <a:defRPr>
                <a:solidFill>
                  <a:srgbClr val="0066FF"/>
                </a:solidFill>
                <a:latin typeface="+mn-lt"/>
              </a:defRPr>
            </a:lvl5pPr>
            <a:lvl6pPr marL="2514600" indent="-228600" algn="l" rtl="0" eaLnBrk="1" fontAlgn="base" hangingPunct="1">
              <a:spcBef>
                <a:spcPct val="20000"/>
              </a:spcBef>
              <a:spcAft>
                <a:spcPct val="0"/>
              </a:spcAft>
              <a:buBlip>
                <a:blip r:embed="rId3"/>
              </a:buBlip>
              <a:defRPr>
                <a:solidFill>
                  <a:srgbClr val="0066FF"/>
                </a:solidFill>
                <a:latin typeface="+mn-lt"/>
              </a:defRPr>
            </a:lvl6pPr>
            <a:lvl7pPr marL="2971800" indent="-228600" algn="l" rtl="0" eaLnBrk="1" fontAlgn="base" hangingPunct="1">
              <a:spcBef>
                <a:spcPct val="20000"/>
              </a:spcBef>
              <a:spcAft>
                <a:spcPct val="0"/>
              </a:spcAft>
              <a:buBlip>
                <a:blip r:embed="rId3"/>
              </a:buBlip>
              <a:defRPr>
                <a:solidFill>
                  <a:srgbClr val="0066FF"/>
                </a:solidFill>
                <a:latin typeface="+mn-lt"/>
              </a:defRPr>
            </a:lvl7pPr>
            <a:lvl8pPr marL="3429000" indent="-228600" algn="l" rtl="0" eaLnBrk="1" fontAlgn="base" hangingPunct="1">
              <a:spcBef>
                <a:spcPct val="20000"/>
              </a:spcBef>
              <a:spcAft>
                <a:spcPct val="0"/>
              </a:spcAft>
              <a:buBlip>
                <a:blip r:embed="rId3"/>
              </a:buBlip>
              <a:defRPr>
                <a:solidFill>
                  <a:srgbClr val="0066FF"/>
                </a:solidFill>
                <a:latin typeface="+mn-lt"/>
              </a:defRPr>
            </a:lvl8pPr>
            <a:lvl9pPr marL="3886200" indent="-228600" algn="l" rtl="0" eaLnBrk="1" fontAlgn="base" hangingPunct="1">
              <a:spcBef>
                <a:spcPct val="20000"/>
              </a:spcBef>
              <a:spcAft>
                <a:spcPct val="0"/>
              </a:spcAft>
              <a:buBlip>
                <a:blip r:embed="rId3"/>
              </a:buBlip>
              <a:defRPr>
                <a:solidFill>
                  <a:srgbClr val="0066FF"/>
                </a:solidFill>
                <a:latin typeface="+mn-lt"/>
              </a:defRPr>
            </a:lvl9pPr>
          </a:lstStyle>
          <a:p>
            <a:r>
              <a:rPr lang="fr-FR" b="1" kern="0" dirty="0">
                <a:latin typeface="Calibri" pitchFamily="34" charset="0"/>
              </a:rPr>
              <a:t>Pour toutes questions :</a:t>
            </a:r>
          </a:p>
          <a:p>
            <a:r>
              <a:rPr lang="fr-FR" b="1" kern="0" dirty="0">
                <a:latin typeface="Calibri" pitchFamily="34" charset="0"/>
              </a:rPr>
              <a:t>ets.awac@spw.wallonie.be</a:t>
            </a:r>
            <a:endParaRPr lang="fr-BE" kern="0" dirty="0">
              <a:latin typeface="Calibri" pitchFamily="34" charset="0"/>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53436" y="0"/>
            <a:ext cx="6588224" cy="1196752"/>
          </a:xfrm>
        </p:spPr>
        <p:txBody>
          <a:bodyPr/>
          <a:lstStyle/>
          <a:p>
            <a:endParaRPr lang="fr-FR" sz="3200" b="1" dirty="0">
              <a:latin typeface="Calibri" pitchFamily="34" charset="0"/>
            </a:endParaRPr>
          </a:p>
        </p:txBody>
      </p:sp>
      <p:sp>
        <p:nvSpPr>
          <p:cNvPr id="5" name="Espace réservé du numéro de diapositive 4"/>
          <p:cNvSpPr>
            <a:spLocks noGrp="1"/>
          </p:cNvSpPr>
          <p:nvPr>
            <p:ph type="sldNum" sz="quarter" idx="10"/>
          </p:nvPr>
        </p:nvSpPr>
        <p:spPr/>
        <p:txBody>
          <a:bodyPr/>
          <a:lstStyle/>
          <a:p>
            <a:pPr>
              <a:defRPr/>
            </a:pPr>
            <a:fld id="{998BB494-6B27-4136-BD62-60BE241AD930}" type="slidenum">
              <a:rPr lang="fr-BE" smtClean="0"/>
              <a:pPr>
                <a:defRPr/>
              </a:pPr>
              <a:t>41</a:t>
            </a:fld>
            <a:endParaRPr lang="fr-BE"/>
          </a:p>
        </p:txBody>
      </p:sp>
      <p:sp>
        <p:nvSpPr>
          <p:cNvPr id="8" name="Espace réservé du contenu 3"/>
          <p:cNvSpPr>
            <a:spLocks noGrp="1"/>
          </p:cNvSpPr>
          <p:nvPr>
            <p:ph sz="half" idx="1"/>
          </p:nvPr>
        </p:nvSpPr>
        <p:spPr>
          <a:xfrm>
            <a:off x="350837" y="1052736"/>
            <a:ext cx="8613651" cy="5289451"/>
          </a:xfrm>
        </p:spPr>
        <p:txBody>
          <a:bodyPr>
            <a:normAutofit/>
          </a:bodyPr>
          <a:lstStyle/>
          <a:p>
            <a:pPr marL="0" indent="0">
              <a:buNone/>
            </a:pPr>
            <a:endParaRPr lang="fr-BE" sz="2400" dirty="0">
              <a:latin typeface="Calibri" pitchFamily="34" charset="0"/>
            </a:endParaRPr>
          </a:p>
          <a:p>
            <a:pPr marL="0" indent="0">
              <a:buNone/>
            </a:pPr>
            <a:endParaRPr lang="fr-BE" sz="2400" dirty="0">
              <a:latin typeface="Calibri" pitchFamily="34" charset="0"/>
            </a:endParaRPr>
          </a:p>
          <a:p>
            <a:pPr marL="0" indent="0">
              <a:buNone/>
            </a:pPr>
            <a:endParaRPr lang="fr-BE" sz="2400" dirty="0">
              <a:latin typeface="Calibri" pitchFamily="34" charset="0"/>
            </a:endParaRPr>
          </a:p>
          <a:p>
            <a:pPr marL="0" indent="0">
              <a:buNone/>
            </a:pPr>
            <a:endParaRPr lang="fr-BE" sz="2400" dirty="0">
              <a:latin typeface="Calibri" pitchFamily="34" charset="0"/>
            </a:endParaRPr>
          </a:p>
          <a:p>
            <a:pPr marL="0" indent="0" algn="ctr">
              <a:buNone/>
            </a:pPr>
            <a:r>
              <a:rPr lang="fr-FR" b="1" dirty="0">
                <a:latin typeface="Calibri" pitchFamily="34" charset="0"/>
              </a:rPr>
              <a:t>Suppléments</a:t>
            </a:r>
            <a:endParaRPr lang="fr-BE" dirty="0">
              <a:latin typeface="Calibri" pitchFamily="34" charset="0"/>
            </a:endParaRPr>
          </a:p>
        </p:txBody>
      </p:sp>
    </p:spTree>
    <p:extLst>
      <p:ext uri="{BB962C8B-B14F-4D97-AF65-F5344CB8AC3E}">
        <p14:creationId xmlns:p14="http://schemas.microsoft.com/office/powerpoint/2010/main" val="19622851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E5B98C1-52BF-F7C7-D3DC-995F84F0B7C7}"/>
              </a:ext>
            </a:extLst>
          </p:cNvPr>
          <p:cNvSpPr>
            <a:spLocks noGrp="1"/>
          </p:cNvSpPr>
          <p:nvPr>
            <p:ph idx="1"/>
          </p:nvPr>
        </p:nvSpPr>
        <p:spPr>
          <a:xfrm>
            <a:off x="457199" y="1196975"/>
            <a:ext cx="3106689" cy="4929188"/>
          </a:xfrm>
        </p:spPr>
        <p:txBody>
          <a:bodyPr/>
          <a:lstStyle/>
          <a:p>
            <a:r>
              <a:rPr lang="fr-BE" dirty="0"/>
              <a:t>Modèle pour exemples</a:t>
            </a:r>
          </a:p>
        </p:txBody>
      </p:sp>
      <p:sp>
        <p:nvSpPr>
          <p:cNvPr id="4" name="Espace réservé du numéro de diapositive 3">
            <a:extLst>
              <a:ext uri="{FF2B5EF4-FFF2-40B4-BE49-F238E27FC236}">
                <a16:creationId xmlns:a16="http://schemas.microsoft.com/office/drawing/2014/main" id="{7A47F85A-37F0-ED45-B90D-1FC8FC89DA3A}"/>
              </a:ext>
            </a:extLst>
          </p:cNvPr>
          <p:cNvSpPr>
            <a:spLocks noGrp="1"/>
          </p:cNvSpPr>
          <p:nvPr>
            <p:ph type="sldNum" sz="quarter" idx="10"/>
          </p:nvPr>
        </p:nvSpPr>
        <p:spPr>
          <a:xfrm>
            <a:off x="6659563" y="6605418"/>
            <a:ext cx="2133600" cy="476250"/>
          </a:xfrm>
        </p:spPr>
        <p:txBody>
          <a:bodyPr/>
          <a:lstStyle/>
          <a:p>
            <a:pPr>
              <a:defRPr/>
            </a:pPr>
            <a:fld id="{E6016316-E24D-4603-A936-5332D438098E}" type="slidenum">
              <a:rPr lang="fr-BE" smtClean="0"/>
              <a:pPr>
                <a:defRPr/>
              </a:pPr>
              <a:t>42</a:t>
            </a:fld>
            <a:endParaRPr lang="fr-BE" dirty="0"/>
          </a:p>
        </p:txBody>
      </p:sp>
      <p:pic>
        <p:nvPicPr>
          <p:cNvPr id="6" name="Image 5" descr="Une image contenant texte, diagramme, capture d’écran, ligne&#10;&#10;Description générée automatiquement">
            <a:extLst>
              <a:ext uri="{FF2B5EF4-FFF2-40B4-BE49-F238E27FC236}">
                <a16:creationId xmlns:a16="http://schemas.microsoft.com/office/drawing/2014/main" id="{62B2F0CF-58BA-AA27-EB68-E886D420B205}"/>
              </a:ext>
            </a:extLst>
          </p:cNvPr>
          <p:cNvPicPr>
            <a:picLocks noChangeAspect="1"/>
          </p:cNvPicPr>
          <p:nvPr/>
        </p:nvPicPr>
        <p:blipFill rotWithShape="1">
          <a:blip r:embed="rId2">
            <a:extLst>
              <a:ext uri="{28A0092B-C50C-407E-A947-70E740481C1C}">
                <a14:useLocalDpi xmlns:a14="http://schemas.microsoft.com/office/drawing/2010/main" val="0"/>
              </a:ext>
            </a:extLst>
          </a:blip>
          <a:srcRect l="2798" t="2023" r="16075" b="3284"/>
          <a:stretch/>
        </p:blipFill>
        <p:spPr>
          <a:xfrm>
            <a:off x="4067944" y="382"/>
            <a:ext cx="4248472" cy="6858746"/>
          </a:xfrm>
          <a:prstGeom prst="rect">
            <a:avLst/>
          </a:prstGeom>
        </p:spPr>
      </p:pic>
      <p:sp>
        <p:nvSpPr>
          <p:cNvPr id="2" name="ZoneTexte 1">
            <a:extLst>
              <a:ext uri="{FF2B5EF4-FFF2-40B4-BE49-F238E27FC236}">
                <a16:creationId xmlns:a16="http://schemas.microsoft.com/office/drawing/2014/main" id="{4BBE38B0-DA70-5CC6-02FD-9F10A23CB68E}"/>
              </a:ext>
            </a:extLst>
          </p:cNvPr>
          <p:cNvSpPr txBox="1"/>
          <p:nvPr/>
        </p:nvSpPr>
        <p:spPr>
          <a:xfrm>
            <a:off x="7943056" y="2759426"/>
            <a:ext cx="1066800" cy="1169551"/>
          </a:xfrm>
          <a:prstGeom prst="rect">
            <a:avLst/>
          </a:prstGeom>
          <a:noFill/>
          <a:ln>
            <a:solidFill>
              <a:srgbClr val="00B050"/>
            </a:solidFill>
          </a:ln>
        </p:spPr>
        <p:txBody>
          <a:bodyPr wrap="square" rtlCol="0">
            <a:spAutoFit/>
          </a:bodyPr>
          <a:lstStyle/>
          <a:p>
            <a:r>
              <a:rPr lang="fr-BE" sz="1400" dirty="0">
                <a:solidFill>
                  <a:srgbClr val="00B050"/>
                </a:solidFill>
              </a:rPr>
              <a:t>concerné par les Art. 5 à 10 de l’AGW durabilité</a:t>
            </a:r>
          </a:p>
        </p:txBody>
      </p:sp>
      <p:cxnSp>
        <p:nvCxnSpPr>
          <p:cNvPr id="7" name="Connecteur droit avec flèche 6">
            <a:extLst>
              <a:ext uri="{FF2B5EF4-FFF2-40B4-BE49-F238E27FC236}">
                <a16:creationId xmlns:a16="http://schemas.microsoft.com/office/drawing/2014/main" id="{B0946374-E05B-E712-92C0-4195F6D0215D}"/>
              </a:ext>
            </a:extLst>
          </p:cNvPr>
          <p:cNvCxnSpPr>
            <a:cxnSpLocks/>
          </p:cNvCxnSpPr>
          <p:nvPr/>
        </p:nvCxnSpPr>
        <p:spPr>
          <a:xfrm>
            <a:off x="5796136" y="3335490"/>
            <a:ext cx="2146920" cy="551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ZoneTexte 7">
            <a:extLst>
              <a:ext uri="{FF2B5EF4-FFF2-40B4-BE49-F238E27FC236}">
                <a16:creationId xmlns:a16="http://schemas.microsoft.com/office/drawing/2014/main" id="{5C344C83-0C08-00B2-036B-665BD0512406}"/>
              </a:ext>
            </a:extLst>
          </p:cNvPr>
          <p:cNvSpPr txBox="1"/>
          <p:nvPr/>
        </p:nvSpPr>
        <p:spPr>
          <a:xfrm>
            <a:off x="7956376" y="5117687"/>
            <a:ext cx="1066800" cy="954107"/>
          </a:xfrm>
          <a:prstGeom prst="rect">
            <a:avLst/>
          </a:prstGeom>
          <a:noFill/>
          <a:ln>
            <a:solidFill>
              <a:srgbClr val="00B050"/>
            </a:solidFill>
          </a:ln>
        </p:spPr>
        <p:txBody>
          <a:bodyPr wrap="square" rtlCol="0">
            <a:spAutoFit/>
          </a:bodyPr>
          <a:lstStyle/>
          <a:p>
            <a:r>
              <a:rPr lang="fr-BE" sz="1400" dirty="0">
                <a:solidFill>
                  <a:srgbClr val="00B050"/>
                </a:solidFill>
              </a:rPr>
              <a:t>Concerné par l’ Art.11 de l’AGW durabilité</a:t>
            </a:r>
          </a:p>
        </p:txBody>
      </p:sp>
      <p:cxnSp>
        <p:nvCxnSpPr>
          <p:cNvPr id="9" name="Connecteur droit avec flèche 8">
            <a:extLst>
              <a:ext uri="{FF2B5EF4-FFF2-40B4-BE49-F238E27FC236}">
                <a16:creationId xmlns:a16="http://schemas.microsoft.com/office/drawing/2014/main" id="{9E9CA265-F7CD-8647-4369-D258216CDA5C}"/>
              </a:ext>
            </a:extLst>
          </p:cNvPr>
          <p:cNvCxnSpPr>
            <a:cxnSpLocks/>
            <a:endCxn id="8" idx="1"/>
          </p:cNvCxnSpPr>
          <p:nvPr/>
        </p:nvCxnSpPr>
        <p:spPr>
          <a:xfrm>
            <a:off x="7020272" y="5594741"/>
            <a:ext cx="93610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DC91A155-45B2-E761-AA8E-9F5A37B9C4B0}"/>
              </a:ext>
            </a:extLst>
          </p:cNvPr>
          <p:cNvSpPr/>
          <p:nvPr/>
        </p:nvSpPr>
        <p:spPr>
          <a:xfrm>
            <a:off x="8291265" y="6198951"/>
            <a:ext cx="731911" cy="4064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BE"/>
          </a:p>
        </p:txBody>
      </p:sp>
      <p:cxnSp>
        <p:nvCxnSpPr>
          <p:cNvPr id="20" name="Connecteur droit avec flèche 19">
            <a:extLst>
              <a:ext uri="{FF2B5EF4-FFF2-40B4-BE49-F238E27FC236}">
                <a16:creationId xmlns:a16="http://schemas.microsoft.com/office/drawing/2014/main" id="{DF37AA83-F856-26E4-6FB9-4A1F969132F2}"/>
              </a:ext>
            </a:extLst>
          </p:cNvPr>
          <p:cNvCxnSpPr>
            <a:cxnSpLocks/>
          </p:cNvCxnSpPr>
          <p:nvPr/>
        </p:nvCxnSpPr>
        <p:spPr>
          <a:xfrm>
            <a:off x="5220072" y="332656"/>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AC47D26D-1CD7-752C-9D2A-EF8A5FEA046E}"/>
              </a:ext>
            </a:extLst>
          </p:cNvPr>
          <p:cNvCxnSpPr>
            <a:cxnSpLocks/>
          </p:cNvCxnSpPr>
          <p:nvPr/>
        </p:nvCxnSpPr>
        <p:spPr>
          <a:xfrm>
            <a:off x="6228184" y="620688"/>
            <a:ext cx="0" cy="4320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D3E70FDC-534B-8FB9-9954-06984E379273}"/>
              </a:ext>
            </a:extLst>
          </p:cNvPr>
          <p:cNvCxnSpPr>
            <a:cxnSpLocks/>
          </p:cNvCxnSpPr>
          <p:nvPr/>
        </p:nvCxnSpPr>
        <p:spPr>
          <a:xfrm>
            <a:off x="6228184" y="155679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B982005C-A40C-639F-AF8D-C783A108BF56}"/>
              </a:ext>
            </a:extLst>
          </p:cNvPr>
          <p:cNvCxnSpPr>
            <a:cxnSpLocks/>
          </p:cNvCxnSpPr>
          <p:nvPr/>
        </p:nvCxnSpPr>
        <p:spPr>
          <a:xfrm>
            <a:off x="6228184" y="227687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7038E9DD-EDFD-CD72-9622-29A60AF823A8}"/>
              </a:ext>
            </a:extLst>
          </p:cNvPr>
          <p:cNvCxnSpPr>
            <a:cxnSpLocks/>
          </p:cNvCxnSpPr>
          <p:nvPr/>
        </p:nvCxnSpPr>
        <p:spPr>
          <a:xfrm>
            <a:off x="4860032" y="2759426"/>
            <a:ext cx="0" cy="41054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3643ACD7-3DE8-9EFE-ECD5-1964DB32A559}"/>
              </a:ext>
            </a:extLst>
          </p:cNvPr>
          <p:cNvCxnSpPr>
            <a:cxnSpLocks/>
          </p:cNvCxnSpPr>
          <p:nvPr/>
        </p:nvCxnSpPr>
        <p:spPr>
          <a:xfrm>
            <a:off x="4860032" y="2780928"/>
            <a:ext cx="86409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Connecteur droit avec flèche 40">
            <a:extLst>
              <a:ext uri="{FF2B5EF4-FFF2-40B4-BE49-F238E27FC236}">
                <a16:creationId xmlns:a16="http://schemas.microsoft.com/office/drawing/2014/main" id="{DE9B5378-8377-4A87-A9BB-0D7C1E72625E}"/>
              </a:ext>
            </a:extLst>
          </p:cNvPr>
          <p:cNvCxnSpPr>
            <a:cxnSpLocks/>
          </p:cNvCxnSpPr>
          <p:nvPr/>
        </p:nvCxnSpPr>
        <p:spPr>
          <a:xfrm>
            <a:off x="4855719" y="3717032"/>
            <a:ext cx="0" cy="28803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D43C6456-550B-E136-E62B-A3483BC8700B}"/>
              </a:ext>
            </a:extLst>
          </p:cNvPr>
          <p:cNvCxnSpPr>
            <a:cxnSpLocks/>
          </p:cNvCxnSpPr>
          <p:nvPr/>
        </p:nvCxnSpPr>
        <p:spPr>
          <a:xfrm>
            <a:off x="5292080" y="4149080"/>
            <a:ext cx="5040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4B1D1C3B-7C43-E25B-D50E-24F6F97EC173}"/>
              </a:ext>
            </a:extLst>
          </p:cNvPr>
          <p:cNvCxnSpPr>
            <a:cxnSpLocks/>
          </p:cNvCxnSpPr>
          <p:nvPr/>
        </p:nvCxnSpPr>
        <p:spPr>
          <a:xfrm>
            <a:off x="7164288" y="4149080"/>
            <a:ext cx="0" cy="3385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9C2BB3EC-B847-B121-0E08-4DB5005861E1}"/>
              </a:ext>
            </a:extLst>
          </p:cNvPr>
          <p:cNvCxnSpPr>
            <a:cxnSpLocks/>
          </p:cNvCxnSpPr>
          <p:nvPr/>
        </p:nvCxnSpPr>
        <p:spPr>
          <a:xfrm>
            <a:off x="6732240" y="4149080"/>
            <a:ext cx="45651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29224316-390C-366C-05F8-8EFE5F7BC7EB}"/>
              </a:ext>
            </a:extLst>
          </p:cNvPr>
          <p:cNvCxnSpPr>
            <a:cxnSpLocks/>
          </p:cNvCxnSpPr>
          <p:nvPr/>
        </p:nvCxnSpPr>
        <p:spPr>
          <a:xfrm>
            <a:off x="7596336" y="4725144"/>
            <a:ext cx="28803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eur droit avec flèche 53">
            <a:extLst>
              <a:ext uri="{FF2B5EF4-FFF2-40B4-BE49-F238E27FC236}">
                <a16:creationId xmlns:a16="http://schemas.microsoft.com/office/drawing/2014/main" id="{1C736D55-6BEF-06E0-32C1-2117DAB37B55}"/>
              </a:ext>
            </a:extLst>
          </p:cNvPr>
          <p:cNvCxnSpPr>
            <a:cxnSpLocks/>
          </p:cNvCxnSpPr>
          <p:nvPr/>
        </p:nvCxnSpPr>
        <p:spPr>
          <a:xfrm flipH="1">
            <a:off x="6228184" y="5229200"/>
            <a:ext cx="936104"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55">
            <a:extLst>
              <a:ext uri="{FF2B5EF4-FFF2-40B4-BE49-F238E27FC236}">
                <a16:creationId xmlns:a16="http://schemas.microsoft.com/office/drawing/2014/main" id="{CC4AB35C-7551-2D42-C675-D54F63DA4868}"/>
              </a:ext>
            </a:extLst>
          </p:cNvPr>
          <p:cNvCxnSpPr>
            <a:cxnSpLocks/>
          </p:cNvCxnSpPr>
          <p:nvPr/>
        </p:nvCxnSpPr>
        <p:spPr>
          <a:xfrm>
            <a:off x="7139820" y="5013176"/>
            <a:ext cx="0" cy="2160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8CADA0EF-1A0C-A65A-5CA6-145466460BBF}"/>
              </a:ext>
            </a:extLst>
          </p:cNvPr>
          <p:cNvCxnSpPr>
            <a:cxnSpLocks/>
          </p:cNvCxnSpPr>
          <p:nvPr/>
        </p:nvCxnSpPr>
        <p:spPr>
          <a:xfrm>
            <a:off x="6228184" y="4487618"/>
            <a:ext cx="0" cy="7415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Connecteur droit avec flèche 60">
            <a:extLst>
              <a:ext uri="{FF2B5EF4-FFF2-40B4-BE49-F238E27FC236}">
                <a16:creationId xmlns:a16="http://schemas.microsoft.com/office/drawing/2014/main" id="{7298B3FE-4674-B05F-8503-65EA58ADCE5A}"/>
              </a:ext>
            </a:extLst>
          </p:cNvPr>
          <p:cNvCxnSpPr>
            <a:cxnSpLocks/>
          </p:cNvCxnSpPr>
          <p:nvPr/>
        </p:nvCxnSpPr>
        <p:spPr>
          <a:xfrm>
            <a:off x="6228184" y="5201205"/>
            <a:ext cx="0" cy="244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eur droit avec flèche 62">
            <a:extLst>
              <a:ext uri="{FF2B5EF4-FFF2-40B4-BE49-F238E27FC236}">
                <a16:creationId xmlns:a16="http://schemas.microsoft.com/office/drawing/2014/main" id="{96966B2E-6C2D-9387-44BE-D1E8B01DE860}"/>
              </a:ext>
            </a:extLst>
          </p:cNvPr>
          <p:cNvCxnSpPr>
            <a:cxnSpLocks/>
          </p:cNvCxnSpPr>
          <p:nvPr/>
        </p:nvCxnSpPr>
        <p:spPr>
          <a:xfrm>
            <a:off x="6228184" y="6066156"/>
            <a:ext cx="0" cy="24401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eur droit avec flèche 63">
            <a:extLst>
              <a:ext uri="{FF2B5EF4-FFF2-40B4-BE49-F238E27FC236}">
                <a16:creationId xmlns:a16="http://schemas.microsoft.com/office/drawing/2014/main" id="{B69D15FF-829A-1DC0-BDF7-BA6D32964A82}"/>
              </a:ext>
            </a:extLst>
          </p:cNvPr>
          <p:cNvCxnSpPr>
            <a:cxnSpLocks/>
          </p:cNvCxnSpPr>
          <p:nvPr/>
        </p:nvCxnSpPr>
        <p:spPr>
          <a:xfrm>
            <a:off x="6732240" y="6525344"/>
            <a:ext cx="7920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Connecteur droit avec flèche 66">
            <a:extLst>
              <a:ext uri="{FF2B5EF4-FFF2-40B4-BE49-F238E27FC236}">
                <a16:creationId xmlns:a16="http://schemas.microsoft.com/office/drawing/2014/main" id="{AB9A7C68-EFB7-21E9-57B3-DE72312C7783}"/>
              </a:ext>
            </a:extLst>
          </p:cNvPr>
          <p:cNvCxnSpPr>
            <a:cxnSpLocks/>
          </p:cNvCxnSpPr>
          <p:nvPr/>
        </p:nvCxnSpPr>
        <p:spPr>
          <a:xfrm>
            <a:off x="7881569" y="4725144"/>
            <a:ext cx="2799" cy="165618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droit avec flèche 70">
            <a:extLst>
              <a:ext uri="{FF2B5EF4-FFF2-40B4-BE49-F238E27FC236}">
                <a16:creationId xmlns:a16="http://schemas.microsoft.com/office/drawing/2014/main" id="{5AEA6FC8-DF43-360C-5C89-377263D55E19}"/>
              </a:ext>
            </a:extLst>
          </p:cNvPr>
          <p:cNvCxnSpPr>
            <a:cxnSpLocks/>
          </p:cNvCxnSpPr>
          <p:nvPr/>
        </p:nvCxnSpPr>
        <p:spPr>
          <a:xfrm>
            <a:off x="7881569" y="2060848"/>
            <a:ext cx="0" cy="269622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eur droit avec flèche 72">
            <a:extLst>
              <a:ext uri="{FF2B5EF4-FFF2-40B4-BE49-F238E27FC236}">
                <a16:creationId xmlns:a16="http://schemas.microsoft.com/office/drawing/2014/main" id="{9EA5B2ED-496B-8146-449D-56CCF9100762}"/>
              </a:ext>
            </a:extLst>
          </p:cNvPr>
          <p:cNvCxnSpPr>
            <a:cxnSpLocks/>
          </p:cNvCxnSpPr>
          <p:nvPr/>
        </p:nvCxnSpPr>
        <p:spPr>
          <a:xfrm flipH="1">
            <a:off x="7881569" y="1306933"/>
            <a:ext cx="4313" cy="7539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a:extLst>
              <a:ext uri="{FF2B5EF4-FFF2-40B4-BE49-F238E27FC236}">
                <a16:creationId xmlns:a16="http://schemas.microsoft.com/office/drawing/2014/main" id="{CF32C450-0239-CB2E-55B5-89E4234C9272}"/>
              </a:ext>
            </a:extLst>
          </p:cNvPr>
          <p:cNvCxnSpPr>
            <a:cxnSpLocks/>
          </p:cNvCxnSpPr>
          <p:nvPr/>
        </p:nvCxnSpPr>
        <p:spPr>
          <a:xfrm>
            <a:off x="6732240" y="2060848"/>
            <a:ext cx="11493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eur droit avec flèche 77">
            <a:extLst>
              <a:ext uri="{FF2B5EF4-FFF2-40B4-BE49-F238E27FC236}">
                <a16:creationId xmlns:a16="http://schemas.microsoft.com/office/drawing/2014/main" id="{00859A8C-969F-8EEC-0CF5-1A856AC305F7}"/>
              </a:ext>
            </a:extLst>
          </p:cNvPr>
          <p:cNvCxnSpPr>
            <a:cxnSpLocks/>
          </p:cNvCxnSpPr>
          <p:nvPr/>
        </p:nvCxnSpPr>
        <p:spPr>
          <a:xfrm>
            <a:off x="6732239" y="1306933"/>
            <a:ext cx="1149329"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Connecteur droit avec flèche 78">
            <a:extLst>
              <a:ext uri="{FF2B5EF4-FFF2-40B4-BE49-F238E27FC236}">
                <a16:creationId xmlns:a16="http://schemas.microsoft.com/office/drawing/2014/main" id="{010A1A3E-F7A5-5365-6072-C20608D6EEB7}"/>
              </a:ext>
            </a:extLst>
          </p:cNvPr>
          <p:cNvCxnSpPr>
            <a:cxnSpLocks/>
          </p:cNvCxnSpPr>
          <p:nvPr/>
        </p:nvCxnSpPr>
        <p:spPr>
          <a:xfrm>
            <a:off x="6732238" y="332656"/>
            <a:ext cx="79209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a:extLst>
              <a:ext uri="{FF2B5EF4-FFF2-40B4-BE49-F238E27FC236}">
                <a16:creationId xmlns:a16="http://schemas.microsoft.com/office/drawing/2014/main" id="{82ECDC9D-98E6-60BE-737F-2BB446499607}"/>
              </a:ext>
            </a:extLst>
          </p:cNvPr>
          <p:cNvCxnSpPr>
            <a:cxnSpLocks/>
          </p:cNvCxnSpPr>
          <p:nvPr/>
        </p:nvCxnSpPr>
        <p:spPr>
          <a:xfrm flipH="1" flipV="1">
            <a:off x="6252652" y="827706"/>
            <a:ext cx="1628916" cy="90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AE17BC63-CBB5-B90A-9749-8F26922812D6}"/>
              </a:ext>
            </a:extLst>
          </p:cNvPr>
          <p:cNvCxnSpPr>
            <a:cxnSpLocks/>
          </p:cNvCxnSpPr>
          <p:nvPr/>
        </p:nvCxnSpPr>
        <p:spPr>
          <a:xfrm>
            <a:off x="7849879" y="476672"/>
            <a:ext cx="0" cy="3600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7B0EF8F5-115D-0EB0-A61D-3B834C183324}"/>
              </a:ext>
            </a:extLst>
          </p:cNvPr>
          <p:cNvCxnSpPr>
            <a:cxnSpLocks/>
          </p:cNvCxnSpPr>
          <p:nvPr/>
        </p:nvCxnSpPr>
        <p:spPr>
          <a:xfrm>
            <a:off x="4852920" y="4448606"/>
            <a:ext cx="2799" cy="18957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8" name="Connecteur droit avec flèche 87">
            <a:extLst>
              <a:ext uri="{FF2B5EF4-FFF2-40B4-BE49-F238E27FC236}">
                <a16:creationId xmlns:a16="http://schemas.microsoft.com/office/drawing/2014/main" id="{7B2660A8-13FB-D6EE-9EF8-DAD30BB647E4}"/>
              </a:ext>
            </a:extLst>
          </p:cNvPr>
          <p:cNvCxnSpPr>
            <a:cxnSpLocks/>
          </p:cNvCxnSpPr>
          <p:nvPr/>
        </p:nvCxnSpPr>
        <p:spPr>
          <a:xfrm flipH="1">
            <a:off x="5181398" y="6533755"/>
            <a:ext cx="5427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0" name="Connecteur droit avec flèche 89">
            <a:extLst>
              <a:ext uri="{FF2B5EF4-FFF2-40B4-BE49-F238E27FC236}">
                <a16:creationId xmlns:a16="http://schemas.microsoft.com/office/drawing/2014/main" id="{7A353F5C-0390-8ED9-3304-16FDA7F37860}"/>
              </a:ext>
            </a:extLst>
          </p:cNvPr>
          <p:cNvCxnSpPr>
            <a:cxnSpLocks/>
          </p:cNvCxnSpPr>
          <p:nvPr/>
        </p:nvCxnSpPr>
        <p:spPr>
          <a:xfrm>
            <a:off x="6207968" y="3058209"/>
            <a:ext cx="0" cy="87076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600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7EF12-8DED-DD6E-50C5-F10257B3124B}"/>
              </a:ext>
            </a:extLst>
          </p:cNvPr>
          <p:cNvSpPr>
            <a:spLocks noGrp="1"/>
          </p:cNvSpPr>
          <p:nvPr>
            <p:ph type="title"/>
          </p:nvPr>
        </p:nvSpPr>
        <p:spPr/>
        <p:txBody>
          <a:bodyPr/>
          <a:lstStyle/>
          <a:p>
            <a:r>
              <a:rPr lang="fr-BE" dirty="0"/>
              <a:t>Introduction</a:t>
            </a:r>
          </a:p>
        </p:txBody>
      </p:sp>
      <p:sp>
        <p:nvSpPr>
          <p:cNvPr id="3" name="Espace réservé du contenu 2">
            <a:extLst>
              <a:ext uri="{FF2B5EF4-FFF2-40B4-BE49-F238E27FC236}">
                <a16:creationId xmlns:a16="http://schemas.microsoft.com/office/drawing/2014/main" id="{464BC80C-EE7F-6E7F-C631-B3FCD011D566}"/>
              </a:ext>
            </a:extLst>
          </p:cNvPr>
          <p:cNvSpPr>
            <a:spLocks noGrp="1"/>
          </p:cNvSpPr>
          <p:nvPr>
            <p:ph idx="1"/>
          </p:nvPr>
        </p:nvSpPr>
        <p:spPr/>
        <p:txBody>
          <a:bodyPr/>
          <a:lstStyle/>
          <a:p>
            <a:pPr marL="0" indent="0">
              <a:buNone/>
            </a:pPr>
            <a:r>
              <a:rPr lang="fr-BE" dirty="0"/>
              <a:t>	</a:t>
            </a:r>
          </a:p>
          <a:p>
            <a:pPr marL="0" indent="0">
              <a:buNone/>
            </a:pPr>
            <a:r>
              <a:rPr lang="fr-BE" dirty="0"/>
              <a:t>Objectif Formation :</a:t>
            </a:r>
          </a:p>
          <a:p>
            <a:pPr lvl="1"/>
            <a:r>
              <a:rPr lang="fr-BE" dirty="0"/>
              <a:t>Clarifier le contenu de la newsletter n°58 envoyée le 01/08/2023 aux entreprises</a:t>
            </a:r>
          </a:p>
          <a:p>
            <a:pPr lvl="1"/>
            <a:r>
              <a:rPr lang="fr-BE" dirty="0"/>
              <a:t>Biométhane pas abordé spécifiquement aujourd’hui</a:t>
            </a:r>
          </a:p>
          <a:p>
            <a:pPr marL="400050" lvl="1" indent="0">
              <a:buNone/>
            </a:pPr>
            <a:r>
              <a:rPr lang="fr-BE" dirty="0"/>
              <a:t>=&gt; En cas de question spécifique concernant le biométhane, envoyer la demande à l’adresse </a:t>
            </a:r>
            <a:r>
              <a:rPr lang="fr-BE" dirty="0">
                <a:hlinkClick r:id="rId3"/>
              </a:rPr>
              <a:t>ets.awac@spw.wallonie.be</a:t>
            </a:r>
            <a:r>
              <a:rPr lang="fr-BE" dirty="0"/>
              <a:t> </a:t>
            </a:r>
          </a:p>
        </p:txBody>
      </p:sp>
      <p:sp>
        <p:nvSpPr>
          <p:cNvPr id="4" name="Espace réservé du numéro de diapositive 3">
            <a:extLst>
              <a:ext uri="{FF2B5EF4-FFF2-40B4-BE49-F238E27FC236}">
                <a16:creationId xmlns:a16="http://schemas.microsoft.com/office/drawing/2014/main" id="{2437D3B6-6FD3-E579-529F-D4B5E67A8A2A}"/>
              </a:ext>
            </a:extLst>
          </p:cNvPr>
          <p:cNvSpPr>
            <a:spLocks noGrp="1"/>
          </p:cNvSpPr>
          <p:nvPr>
            <p:ph type="sldNum" sz="quarter" idx="10"/>
          </p:nvPr>
        </p:nvSpPr>
        <p:spPr/>
        <p:txBody>
          <a:bodyPr/>
          <a:lstStyle/>
          <a:p>
            <a:pPr>
              <a:defRPr/>
            </a:pPr>
            <a:fld id="{E6016316-E24D-4603-A936-5332D438098E}" type="slidenum">
              <a:rPr lang="fr-BE" smtClean="0"/>
              <a:pPr>
                <a:defRPr/>
              </a:pPr>
              <a:t>5</a:t>
            </a:fld>
            <a:endParaRPr lang="fr-BE" dirty="0"/>
          </a:p>
        </p:txBody>
      </p:sp>
    </p:spTree>
    <p:extLst>
      <p:ext uri="{BB962C8B-B14F-4D97-AF65-F5344CB8AC3E}">
        <p14:creationId xmlns:p14="http://schemas.microsoft.com/office/powerpoint/2010/main" val="79544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C7EF12-8DED-DD6E-50C5-F10257B3124B}"/>
              </a:ext>
            </a:extLst>
          </p:cNvPr>
          <p:cNvSpPr>
            <a:spLocks noGrp="1"/>
          </p:cNvSpPr>
          <p:nvPr>
            <p:ph type="title"/>
          </p:nvPr>
        </p:nvSpPr>
        <p:spPr/>
        <p:txBody>
          <a:bodyPr/>
          <a:lstStyle/>
          <a:p>
            <a:r>
              <a:rPr lang="fr-BE" dirty="0"/>
              <a:t>Ordre du jour</a:t>
            </a:r>
          </a:p>
        </p:txBody>
      </p:sp>
      <p:sp>
        <p:nvSpPr>
          <p:cNvPr id="3" name="Espace réservé du contenu 2">
            <a:extLst>
              <a:ext uri="{FF2B5EF4-FFF2-40B4-BE49-F238E27FC236}">
                <a16:creationId xmlns:a16="http://schemas.microsoft.com/office/drawing/2014/main" id="{464BC80C-EE7F-6E7F-C631-B3FCD011D566}"/>
              </a:ext>
            </a:extLst>
          </p:cNvPr>
          <p:cNvSpPr>
            <a:spLocks noGrp="1"/>
          </p:cNvSpPr>
          <p:nvPr>
            <p:ph idx="1"/>
          </p:nvPr>
        </p:nvSpPr>
        <p:spPr/>
        <p:txBody>
          <a:bodyPr/>
          <a:lstStyle/>
          <a:p>
            <a:r>
              <a:rPr lang="fr-BE" sz="2400" dirty="0"/>
              <a:t>Modifications régime biomasse ETS suite à RED II (rappel)</a:t>
            </a:r>
          </a:p>
          <a:p>
            <a:pPr lvl="1"/>
            <a:r>
              <a:rPr lang="fr-BE" sz="2000" dirty="0"/>
              <a:t>Ancien système &lt;-&gt; nouveau système</a:t>
            </a:r>
          </a:p>
          <a:p>
            <a:r>
              <a:rPr lang="fr-BE" sz="2400" dirty="0"/>
              <a:t>Mise à jour </a:t>
            </a:r>
            <a:r>
              <a:rPr lang="fr-BE" sz="2400" dirty="0" err="1"/>
              <a:t>PdS</a:t>
            </a:r>
            <a:r>
              <a:rPr lang="fr-BE" sz="2400" dirty="0"/>
              <a:t> pour le 30 septembre 2023</a:t>
            </a:r>
          </a:p>
          <a:p>
            <a:pPr lvl="1"/>
            <a:r>
              <a:rPr lang="fr-BE" sz="2000" dirty="0"/>
              <a:t>Liste ensemble des intrants biomasse</a:t>
            </a:r>
          </a:p>
          <a:p>
            <a:pPr lvl="1"/>
            <a:r>
              <a:rPr lang="fr-BE" sz="2000" dirty="0"/>
              <a:t>Adapter onglet D.7.a (et D.7.k avec annexe si concerné)</a:t>
            </a:r>
          </a:p>
          <a:p>
            <a:r>
              <a:rPr lang="fr-BE" sz="2400" dirty="0"/>
              <a:t>Eléments à prévoir pour AER</a:t>
            </a:r>
          </a:p>
          <a:p>
            <a:pPr lvl="1"/>
            <a:r>
              <a:rPr lang="fr-BE" sz="2000" dirty="0"/>
              <a:t>Biomasses concernées : </a:t>
            </a:r>
            <a:r>
              <a:rPr lang="fr-BE" sz="2000" dirty="0" err="1"/>
              <a:t>PoS</a:t>
            </a:r>
            <a:endParaRPr lang="fr-BE" sz="2000" dirty="0"/>
          </a:p>
          <a:p>
            <a:pPr lvl="1"/>
            <a:r>
              <a:rPr lang="fr-BE" sz="2000" dirty="0"/>
              <a:t>Comment générer des </a:t>
            </a:r>
            <a:r>
              <a:rPr lang="fr-BE" sz="2000" dirty="0" err="1"/>
              <a:t>PoS</a:t>
            </a:r>
            <a:r>
              <a:rPr lang="fr-BE" sz="2000" dirty="0"/>
              <a:t> ?</a:t>
            </a:r>
          </a:p>
          <a:p>
            <a:pPr lvl="1"/>
            <a:r>
              <a:rPr lang="fr-BE" sz="2000" dirty="0"/>
              <a:t>Biomasses non concernées : </a:t>
            </a:r>
            <a:r>
              <a:rPr lang="fr-BE" sz="2000" dirty="0" err="1"/>
              <a:t>PoS</a:t>
            </a:r>
            <a:r>
              <a:rPr lang="fr-BE" sz="2000" dirty="0"/>
              <a:t> ou méthode simplifiée</a:t>
            </a:r>
          </a:p>
          <a:p>
            <a:r>
              <a:rPr lang="fr-BE" sz="2400" dirty="0"/>
              <a:t>Clarification des rôles</a:t>
            </a:r>
          </a:p>
          <a:p>
            <a:r>
              <a:rPr lang="fr-BE" sz="2400" dirty="0"/>
              <a:t>Disposition transitoire 2023</a:t>
            </a:r>
          </a:p>
          <a:p>
            <a:pPr marL="0" indent="0">
              <a:buNone/>
            </a:pPr>
            <a:endParaRPr lang="fr-BE" dirty="0"/>
          </a:p>
          <a:p>
            <a:endParaRPr lang="fr-BE" dirty="0"/>
          </a:p>
        </p:txBody>
      </p:sp>
      <p:sp>
        <p:nvSpPr>
          <p:cNvPr id="4" name="Espace réservé du numéro de diapositive 3">
            <a:extLst>
              <a:ext uri="{FF2B5EF4-FFF2-40B4-BE49-F238E27FC236}">
                <a16:creationId xmlns:a16="http://schemas.microsoft.com/office/drawing/2014/main" id="{2437D3B6-6FD3-E579-529F-D4B5E67A8A2A}"/>
              </a:ext>
            </a:extLst>
          </p:cNvPr>
          <p:cNvSpPr>
            <a:spLocks noGrp="1"/>
          </p:cNvSpPr>
          <p:nvPr>
            <p:ph type="sldNum" sz="quarter" idx="10"/>
          </p:nvPr>
        </p:nvSpPr>
        <p:spPr/>
        <p:txBody>
          <a:bodyPr/>
          <a:lstStyle/>
          <a:p>
            <a:pPr>
              <a:defRPr/>
            </a:pPr>
            <a:fld id="{E6016316-E24D-4603-A936-5332D438098E}" type="slidenum">
              <a:rPr lang="fr-BE" smtClean="0"/>
              <a:pPr>
                <a:defRPr/>
              </a:pPr>
              <a:t>6</a:t>
            </a:fld>
            <a:endParaRPr lang="fr-BE" dirty="0"/>
          </a:p>
        </p:txBody>
      </p:sp>
    </p:spTree>
    <p:extLst>
      <p:ext uri="{BB962C8B-B14F-4D97-AF65-F5344CB8AC3E}">
        <p14:creationId xmlns:p14="http://schemas.microsoft.com/office/powerpoint/2010/main" val="264292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FDBE54-3E16-4F8B-36A3-1863A069E11C}"/>
              </a:ext>
            </a:extLst>
          </p:cNvPr>
          <p:cNvSpPr>
            <a:spLocks noGrp="1"/>
          </p:cNvSpPr>
          <p:nvPr>
            <p:ph type="title"/>
          </p:nvPr>
        </p:nvSpPr>
        <p:spPr>
          <a:xfrm>
            <a:off x="827584" y="2747962"/>
            <a:ext cx="7772400" cy="1362075"/>
          </a:xfrm>
        </p:spPr>
        <p:txBody>
          <a:bodyPr/>
          <a:lstStyle/>
          <a:p>
            <a:r>
              <a:rPr lang="fr-BE" dirty="0"/>
              <a:t>Modifications régime biomasse ETS suite à RED II</a:t>
            </a:r>
          </a:p>
        </p:txBody>
      </p:sp>
      <p:sp>
        <p:nvSpPr>
          <p:cNvPr id="4" name="Espace réservé du numéro de diapositive 3">
            <a:extLst>
              <a:ext uri="{FF2B5EF4-FFF2-40B4-BE49-F238E27FC236}">
                <a16:creationId xmlns:a16="http://schemas.microsoft.com/office/drawing/2014/main" id="{444E0F8F-B6A8-5782-8058-6A1AF45E1ABC}"/>
              </a:ext>
            </a:extLst>
          </p:cNvPr>
          <p:cNvSpPr>
            <a:spLocks noGrp="1"/>
          </p:cNvSpPr>
          <p:nvPr>
            <p:ph type="sldNum" sz="quarter" idx="10"/>
          </p:nvPr>
        </p:nvSpPr>
        <p:spPr/>
        <p:txBody>
          <a:bodyPr/>
          <a:lstStyle/>
          <a:p>
            <a:pPr>
              <a:defRPr/>
            </a:pPr>
            <a:fld id="{A6C6D7C3-4EA9-4DFD-9927-E5C7CD16F32B}" type="slidenum">
              <a:rPr lang="fr-BE" smtClean="0"/>
              <a:pPr>
                <a:defRPr/>
              </a:pPr>
              <a:t>7</a:t>
            </a:fld>
            <a:endParaRPr lang="fr-BE" dirty="0"/>
          </a:p>
        </p:txBody>
      </p:sp>
    </p:spTree>
    <p:extLst>
      <p:ext uri="{BB962C8B-B14F-4D97-AF65-F5344CB8AC3E}">
        <p14:creationId xmlns:p14="http://schemas.microsoft.com/office/powerpoint/2010/main" val="2431025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6C514-29B3-403A-3B27-C0A9E7ADEEC8}"/>
              </a:ext>
            </a:extLst>
          </p:cNvPr>
          <p:cNvSpPr>
            <a:spLocks noGrp="1"/>
          </p:cNvSpPr>
          <p:nvPr>
            <p:ph type="title"/>
          </p:nvPr>
        </p:nvSpPr>
        <p:spPr/>
        <p:txBody>
          <a:bodyPr/>
          <a:lstStyle/>
          <a:p>
            <a:r>
              <a:rPr lang="fr-BE" dirty="0"/>
              <a:t>Modifications régime biomasse ETS suite à RED II</a:t>
            </a:r>
          </a:p>
        </p:txBody>
      </p:sp>
      <p:sp>
        <p:nvSpPr>
          <p:cNvPr id="3" name="Espace réservé du contenu 2">
            <a:extLst>
              <a:ext uri="{FF2B5EF4-FFF2-40B4-BE49-F238E27FC236}">
                <a16:creationId xmlns:a16="http://schemas.microsoft.com/office/drawing/2014/main" id="{FCCF62FB-77A1-6798-7F18-C50FB0873E97}"/>
              </a:ext>
            </a:extLst>
          </p:cNvPr>
          <p:cNvSpPr>
            <a:spLocks noGrp="1"/>
          </p:cNvSpPr>
          <p:nvPr>
            <p:ph idx="1"/>
          </p:nvPr>
        </p:nvSpPr>
        <p:spPr/>
        <p:txBody>
          <a:bodyPr/>
          <a:lstStyle/>
          <a:p>
            <a:r>
              <a:rPr lang="fr-BE" dirty="0"/>
              <a:t>ETS avant RED II :</a:t>
            </a:r>
          </a:p>
          <a:p>
            <a:pPr marL="457200" lvl="1" indent="0">
              <a:buNone/>
            </a:pPr>
            <a:r>
              <a:rPr lang="fr-BE" dirty="0"/>
              <a:t>CO2 biomasse -&gt; pas de quotas à restituer</a:t>
            </a:r>
          </a:p>
          <a:p>
            <a:r>
              <a:rPr lang="fr-BE" dirty="0"/>
              <a:t>ETS après RED II :</a:t>
            </a:r>
          </a:p>
          <a:p>
            <a:pPr marL="457200" lvl="1" indent="0">
              <a:buNone/>
            </a:pPr>
            <a:r>
              <a:rPr lang="fr-BE" dirty="0"/>
              <a:t>CO2 biomasse -&gt; quotas à restituer </a:t>
            </a:r>
          </a:p>
          <a:p>
            <a:pPr marL="457200" lvl="1" indent="0">
              <a:buNone/>
            </a:pPr>
            <a:r>
              <a:rPr lang="fr-BE" dirty="0"/>
              <a:t>	SAUF si biomasse accompagnée de </a:t>
            </a:r>
            <a:r>
              <a:rPr lang="fr-BE" dirty="0" err="1"/>
              <a:t>PoS</a:t>
            </a:r>
            <a:r>
              <a:rPr lang="fr-BE" dirty="0"/>
              <a:t> </a:t>
            </a:r>
          </a:p>
          <a:p>
            <a:pPr marL="457200" lvl="1" indent="0">
              <a:buNone/>
            </a:pPr>
            <a:r>
              <a:rPr lang="fr-BE" dirty="0"/>
              <a:t>	SAUF si biomasse non concernée par critères RED II</a:t>
            </a:r>
          </a:p>
          <a:p>
            <a:pPr marL="457200" lvl="1" indent="0">
              <a:buNone/>
            </a:pPr>
            <a:endParaRPr lang="fr-BE" dirty="0"/>
          </a:p>
        </p:txBody>
      </p:sp>
      <p:sp>
        <p:nvSpPr>
          <p:cNvPr id="4" name="Espace réservé du numéro de diapositive 3">
            <a:extLst>
              <a:ext uri="{FF2B5EF4-FFF2-40B4-BE49-F238E27FC236}">
                <a16:creationId xmlns:a16="http://schemas.microsoft.com/office/drawing/2014/main" id="{5895FA95-C7A4-3DA5-C287-2998D26A4AF9}"/>
              </a:ext>
            </a:extLst>
          </p:cNvPr>
          <p:cNvSpPr>
            <a:spLocks noGrp="1"/>
          </p:cNvSpPr>
          <p:nvPr>
            <p:ph type="sldNum" sz="quarter" idx="10"/>
          </p:nvPr>
        </p:nvSpPr>
        <p:spPr/>
        <p:txBody>
          <a:bodyPr/>
          <a:lstStyle/>
          <a:p>
            <a:pPr>
              <a:defRPr/>
            </a:pPr>
            <a:fld id="{E6016316-E24D-4603-A936-5332D438098E}" type="slidenum">
              <a:rPr lang="fr-BE" smtClean="0"/>
              <a:pPr>
                <a:defRPr/>
              </a:pPr>
              <a:t>8</a:t>
            </a:fld>
            <a:endParaRPr lang="fr-BE" dirty="0"/>
          </a:p>
        </p:txBody>
      </p:sp>
      <p:sp>
        <p:nvSpPr>
          <p:cNvPr id="5" name="Rectangle 4">
            <a:extLst>
              <a:ext uri="{FF2B5EF4-FFF2-40B4-BE49-F238E27FC236}">
                <a16:creationId xmlns:a16="http://schemas.microsoft.com/office/drawing/2014/main" id="{DDB57222-140F-A19D-5C2B-8A047EFDF0BE}"/>
              </a:ext>
            </a:extLst>
          </p:cNvPr>
          <p:cNvSpPr/>
          <p:nvPr/>
        </p:nvSpPr>
        <p:spPr>
          <a:xfrm>
            <a:off x="899592" y="2132856"/>
            <a:ext cx="6984776"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cxnSp>
        <p:nvCxnSpPr>
          <p:cNvPr id="7" name="Connecteur droit avec flèche 6">
            <a:extLst>
              <a:ext uri="{FF2B5EF4-FFF2-40B4-BE49-F238E27FC236}">
                <a16:creationId xmlns:a16="http://schemas.microsoft.com/office/drawing/2014/main" id="{06D71BAE-0153-2CC8-F897-DBE63A18D0F2}"/>
              </a:ext>
            </a:extLst>
          </p:cNvPr>
          <p:cNvCxnSpPr>
            <a:cxnSpLocks/>
            <a:endCxn id="5" idx="2"/>
          </p:cNvCxnSpPr>
          <p:nvPr/>
        </p:nvCxnSpPr>
        <p:spPr>
          <a:xfrm flipV="1">
            <a:off x="4391980" y="4005064"/>
            <a:ext cx="0" cy="8640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3F362221-61A0-EDFD-0D0D-E3DA4551FED6}"/>
              </a:ext>
            </a:extLst>
          </p:cNvPr>
          <p:cNvSpPr txBox="1"/>
          <p:nvPr/>
        </p:nvSpPr>
        <p:spPr>
          <a:xfrm>
            <a:off x="2555776" y="4940945"/>
            <a:ext cx="3600398" cy="923330"/>
          </a:xfrm>
          <a:prstGeom prst="rect">
            <a:avLst/>
          </a:prstGeom>
          <a:noFill/>
        </p:spPr>
        <p:txBody>
          <a:bodyPr wrap="square" rtlCol="0">
            <a:spAutoFit/>
          </a:bodyPr>
          <a:lstStyle/>
          <a:p>
            <a:pPr algn="ctr"/>
            <a:r>
              <a:rPr lang="fr-BE" dirty="0">
                <a:solidFill>
                  <a:srgbClr val="FF0000"/>
                </a:solidFill>
              </a:rPr>
              <a:t>Exigence à respecter à partir du 23 février 2023 (entrée en vigueur AGW durabilité)</a:t>
            </a:r>
          </a:p>
        </p:txBody>
      </p:sp>
    </p:spTree>
    <p:extLst>
      <p:ext uri="{BB962C8B-B14F-4D97-AF65-F5344CB8AC3E}">
        <p14:creationId xmlns:p14="http://schemas.microsoft.com/office/powerpoint/2010/main" val="339504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6C514-29B3-403A-3B27-C0A9E7ADEEC8}"/>
              </a:ext>
            </a:extLst>
          </p:cNvPr>
          <p:cNvSpPr>
            <a:spLocks noGrp="1"/>
          </p:cNvSpPr>
          <p:nvPr>
            <p:ph type="title"/>
          </p:nvPr>
        </p:nvSpPr>
        <p:spPr/>
        <p:txBody>
          <a:bodyPr/>
          <a:lstStyle/>
          <a:p>
            <a:r>
              <a:rPr lang="fr-BE" dirty="0"/>
              <a:t>Modifications régime biomasse ETS suite à RED II</a:t>
            </a:r>
          </a:p>
        </p:txBody>
      </p:sp>
      <p:sp>
        <p:nvSpPr>
          <p:cNvPr id="3" name="Espace réservé du contenu 2">
            <a:extLst>
              <a:ext uri="{FF2B5EF4-FFF2-40B4-BE49-F238E27FC236}">
                <a16:creationId xmlns:a16="http://schemas.microsoft.com/office/drawing/2014/main" id="{FCCF62FB-77A1-6798-7F18-C50FB0873E97}"/>
              </a:ext>
            </a:extLst>
          </p:cNvPr>
          <p:cNvSpPr>
            <a:spLocks noGrp="1"/>
          </p:cNvSpPr>
          <p:nvPr>
            <p:ph idx="1"/>
          </p:nvPr>
        </p:nvSpPr>
        <p:spPr/>
        <p:txBody>
          <a:bodyPr/>
          <a:lstStyle/>
          <a:p>
            <a:r>
              <a:rPr lang="fr-BE" dirty="0"/>
              <a:t>2 types de critères RED II</a:t>
            </a:r>
          </a:p>
          <a:p>
            <a:pPr lvl="1"/>
            <a:r>
              <a:rPr lang="fr-BE" dirty="0"/>
              <a:t>Critères de durabilité liés à l’origine de la biomasse</a:t>
            </a:r>
          </a:p>
          <a:p>
            <a:pPr lvl="2"/>
            <a:r>
              <a:rPr lang="fr-BE" dirty="0"/>
              <a:t>Articles 5 à 10 de l’AGW Durabilité</a:t>
            </a:r>
          </a:p>
          <a:p>
            <a:pPr lvl="1"/>
            <a:r>
              <a:rPr lang="fr-BE" dirty="0"/>
              <a:t>Critère de réduction des émissions de GES </a:t>
            </a:r>
          </a:p>
          <a:p>
            <a:pPr lvl="2"/>
            <a:r>
              <a:rPr lang="fr-BE" dirty="0"/>
              <a:t>Article 11 de l’AGW Durabilité </a:t>
            </a:r>
          </a:p>
        </p:txBody>
      </p:sp>
      <p:sp>
        <p:nvSpPr>
          <p:cNvPr id="4" name="Espace réservé du numéro de diapositive 3">
            <a:extLst>
              <a:ext uri="{FF2B5EF4-FFF2-40B4-BE49-F238E27FC236}">
                <a16:creationId xmlns:a16="http://schemas.microsoft.com/office/drawing/2014/main" id="{5895FA95-C7A4-3DA5-C287-2998D26A4AF9}"/>
              </a:ext>
            </a:extLst>
          </p:cNvPr>
          <p:cNvSpPr>
            <a:spLocks noGrp="1"/>
          </p:cNvSpPr>
          <p:nvPr>
            <p:ph type="sldNum" sz="quarter" idx="10"/>
          </p:nvPr>
        </p:nvSpPr>
        <p:spPr/>
        <p:txBody>
          <a:bodyPr/>
          <a:lstStyle/>
          <a:p>
            <a:pPr>
              <a:defRPr/>
            </a:pPr>
            <a:fld id="{E6016316-E24D-4603-A936-5332D438098E}" type="slidenum">
              <a:rPr lang="fr-BE" smtClean="0"/>
              <a:pPr>
                <a:defRPr/>
              </a:pPr>
              <a:t>9</a:t>
            </a:fld>
            <a:endParaRPr lang="fr-BE" dirty="0"/>
          </a:p>
        </p:txBody>
      </p:sp>
    </p:spTree>
    <p:extLst>
      <p:ext uri="{BB962C8B-B14F-4D97-AF65-F5344CB8AC3E}">
        <p14:creationId xmlns:p14="http://schemas.microsoft.com/office/powerpoint/2010/main" val="10659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plate PPT awac">
  <a:themeElements>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èm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èm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èm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èm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èm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èm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èm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èm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awac</Template>
  <TotalTime>13596</TotalTime>
  <Words>2145</Words>
  <Application>Microsoft Office PowerPoint</Application>
  <PresentationFormat>Affichage à l'écran (4:3)</PresentationFormat>
  <Paragraphs>241</Paragraphs>
  <Slides>42</Slides>
  <Notes>11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42</vt:i4>
      </vt:variant>
    </vt:vector>
  </HeadingPairs>
  <TitlesOfParts>
    <vt:vector size="51" baseType="lpstr">
      <vt:lpstr>Arial</vt:lpstr>
      <vt:lpstr>Calibri</vt:lpstr>
      <vt:lpstr>Comic Sans MS</vt:lpstr>
      <vt:lpstr>Constantia</vt:lpstr>
      <vt:lpstr>Imprint MT Shadow</vt:lpstr>
      <vt:lpstr>Symbol</vt:lpstr>
      <vt:lpstr>Tahoma</vt:lpstr>
      <vt:lpstr>template PPT awac</vt:lpstr>
      <vt:lpstr>Conception personnalisée</vt:lpstr>
      <vt:lpstr>Formation Biomasse</vt:lpstr>
      <vt:lpstr>INtroDUCTION</vt:lpstr>
      <vt:lpstr>Introduction</vt:lpstr>
      <vt:lpstr>Introduction</vt:lpstr>
      <vt:lpstr>Introduction</vt:lpstr>
      <vt:lpstr>Ordre du jour</vt:lpstr>
      <vt:lpstr>Modifications régime biomasse ETS suite à RED II</vt:lpstr>
      <vt:lpstr>Modifications régime biomasse ETS suite à RED II</vt:lpstr>
      <vt:lpstr>Modifications régime biomasse ETS suite à RED II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MISE à Jour PdS pour le 30 septembre 2023</vt:lpstr>
      <vt:lpstr>Màj PdS pour le 30 septembre</vt:lpstr>
      <vt:lpstr>Màj PdS pour le 30 septembre</vt:lpstr>
      <vt:lpstr>Màj PdS pour le 30 septembre</vt:lpstr>
      <vt:lpstr>Màj PdS pour le 30 septembre</vt:lpstr>
      <vt:lpstr>Màj PdS pour le 30 septembre</vt:lpstr>
      <vt:lpstr>Màj PdS pour le 30 septembre</vt:lpstr>
      <vt:lpstr>Màj PdS pour le 30 septembre</vt:lpstr>
      <vt:lpstr>Présentation PowerPoint</vt:lpstr>
      <vt:lpstr>Eléments à prévoir pour AER</vt:lpstr>
      <vt:lpstr>Eléments à prévoir pour AER</vt:lpstr>
      <vt:lpstr>Présentation PowerPoint</vt:lpstr>
      <vt:lpstr>Présentation PowerPoint</vt:lpstr>
      <vt:lpstr>Eléments à prévoir pour AER</vt:lpstr>
      <vt:lpstr>Présentation PowerPoint</vt:lpstr>
      <vt:lpstr>Eléments à prévoir pour AER</vt:lpstr>
      <vt:lpstr>Clarification des rôles</vt:lpstr>
      <vt:lpstr>Clarification des rôles</vt:lpstr>
      <vt:lpstr>DISPOSITION TRANSITOIRE 2023</vt:lpstr>
      <vt:lpstr>Disposition transitoire 2023</vt:lpstr>
      <vt:lpstr>Disposition transitoire 2023</vt:lpstr>
      <vt:lpstr>Disposition transitoire 2023</vt:lpstr>
      <vt:lpstr>Merci pour votre attention</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Fanny Mertz</dc:creator>
  <cp:lastModifiedBy>VAN DER CAM Arnaud</cp:lastModifiedBy>
  <cp:revision>811</cp:revision>
  <dcterms:created xsi:type="dcterms:W3CDTF">2015-12-18T10:09:43Z</dcterms:created>
  <dcterms:modified xsi:type="dcterms:W3CDTF">2023-09-07T09:31:01Z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2a09c5-6e26-4737-a926-47ef1ab198ae_Enabled">
    <vt:lpwstr>true</vt:lpwstr>
  </property>
  <property fmtid="{D5CDD505-2E9C-101B-9397-08002B2CF9AE}" pid="3" name="MSIP_Label_e72a09c5-6e26-4737-a926-47ef1ab198ae_SetDate">
    <vt:lpwstr>2022-06-24T14:36:22Z</vt:lpwstr>
  </property>
  <property fmtid="{D5CDD505-2E9C-101B-9397-08002B2CF9AE}" pid="4" name="MSIP_Label_e72a09c5-6e26-4737-a926-47ef1ab198ae_Method">
    <vt:lpwstr>Standard</vt:lpwstr>
  </property>
  <property fmtid="{D5CDD505-2E9C-101B-9397-08002B2CF9AE}" pid="5" name="MSIP_Label_e72a09c5-6e26-4737-a926-47ef1ab198ae_Name">
    <vt:lpwstr>e72a09c5-6e26-4737-a926-47ef1ab198ae</vt:lpwstr>
  </property>
  <property fmtid="{D5CDD505-2E9C-101B-9397-08002B2CF9AE}" pid="6" name="MSIP_Label_e72a09c5-6e26-4737-a926-47ef1ab198ae_SiteId">
    <vt:lpwstr>1f816a84-7aa6-4a56-b22a-7b3452fa8681</vt:lpwstr>
  </property>
  <property fmtid="{D5CDD505-2E9C-101B-9397-08002B2CF9AE}" pid="7" name="MSIP_Label_e72a09c5-6e26-4737-a926-47ef1ab198ae_ActionId">
    <vt:lpwstr>a3024aca-5b04-498c-bb55-d27fe02bf6ec</vt:lpwstr>
  </property>
  <property fmtid="{D5CDD505-2E9C-101B-9397-08002B2CF9AE}" pid="8" name="MSIP_Label_e72a09c5-6e26-4737-a926-47ef1ab198ae_ContentBits">
    <vt:lpwstr>8</vt:lpwstr>
  </property>
</Properties>
</file>